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embeddedFontLst>
    <p:embeddedFont>
      <p:font typeface="Amatic SC"/>
      <p:regular r:id="rId20"/>
      <p:bold r:id="rId21"/>
    </p:embeddedFont>
    <p:embeddedFont>
      <p:font typeface="Source Code Pro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maticSC-regular.fntdata"/><Relationship Id="rId11" Type="http://schemas.openxmlformats.org/officeDocument/2006/relationships/slide" Target="slides/slide7.xml"/><Relationship Id="rId22" Type="http://schemas.openxmlformats.org/officeDocument/2006/relationships/font" Target="fonts/SourceCodePro-regular.fntdata"/><Relationship Id="rId10" Type="http://schemas.openxmlformats.org/officeDocument/2006/relationships/slide" Target="slides/slide6.xml"/><Relationship Id="rId21" Type="http://schemas.openxmlformats.org/officeDocument/2006/relationships/font" Target="fonts/AmaticSC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SourceCodePr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minhavida.com.br/saude/temas/miopia" TargetMode="External"/><Relationship Id="rId4" Type="http://schemas.openxmlformats.org/officeDocument/2006/relationships/hyperlink" Target="http://www.minhavida.com.br/saude/temas/astigmatismo" TargetMode="External"/><Relationship Id="rId5" Type="http://schemas.openxmlformats.org/officeDocument/2006/relationships/hyperlink" Target="http://www.minhavida.com.br/temas/hipermetropia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9600"/>
              <a:t>TRABALHO DE FÍSICA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Nomes: André, Arthur, Eliseu, Enzo, Lucas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4800"/>
              <a:t>Causas: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2200">
                <a:solidFill>
                  <a:srgbClr val="333333"/>
                </a:solidFill>
                <a:highlight>
                  <a:srgbClr val="FFFFFF"/>
                </a:highlight>
              </a:rPr>
              <a:t>O cristalino é uma estrutura semelhante a uma lente, que muda sua forma para melhorar a focalização das imagens, principalmente ao enxergar algo próximo. Para isso, ele é movido pelos músculos ciliares. Mas com o tempo esses músculos passam a não funcionar tão bem e o cristalino não se adaptada mais da melhor forma à focalização da imagem. Como resultado, a visão de perto acaba sendo prejudicada.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4800"/>
              <a:t>Fatores de Risco: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Source Code Pro"/>
            </a:pPr>
            <a:r>
              <a:rPr lang="pt-BR" sz="2000">
                <a:solidFill>
                  <a:srgbClr val="000000"/>
                </a:solidFill>
                <a:highlight>
                  <a:srgbClr val="FFFFFF"/>
                </a:highlight>
              </a:rPr>
              <a:t>Idade: todas as pessoas, até os 50 anos, apresentarão algum grau de presbiopia, já que é um processo natural do envelhecimento;</a:t>
            </a:r>
          </a:p>
          <a:p>
            <a:pPr indent="-355600" lvl="0" marL="457200" rtl="0"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Source Code Pro"/>
            </a:pPr>
            <a:r>
              <a:rPr lang="pt-BR" sz="2000">
                <a:solidFill>
                  <a:srgbClr val="000000"/>
                </a:solidFill>
                <a:highlight>
                  <a:srgbClr val="FFFFFF"/>
                </a:highlight>
              </a:rPr>
              <a:t>Condições de sáúde: quadros como anemia, diabetes, esclerose múltipla e doenças cardiovasculares podem aumentar o risco da presbiopia precoce, que ocorre antes dos 40 anos;</a:t>
            </a:r>
          </a:p>
          <a:p>
            <a:pPr indent="-355600" lvl="0" marL="457200" rtl="0"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Source Code Pro"/>
            </a:pPr>
            <a:r>
              <a:rPr lang="pt-BR" sz="2000">
                <a:solidFill>
                  <a:srgbClr val="000000"/>
                </a:solidFill>
                <a:highlight>
                  <a:srgbClr val="FFFFFF"/>
                </a:highlight>
              </a:rPr>
              <a:t>Medicamentos: antidepressivos, anti-histamínicos e diuréticos também podem aumentar chances de presbiopia precoce.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4800"/>
              <a:t>Sintomas: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Verdana"/>
            </a:pPr>
            <a:r>
              <a:rPr lang="pt-BR" sz="2400">
                <a:solidFill>
                  <a:srgbClr val="3333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Dificuldade em enxergar letras e imagens muito pequenas;</a:t>
            </a:r>
          </a:p>
          <a:p>
            <a:pPr indent="-381000" lvl="0" marL="457200" rtl="0"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Verdana"/>
            </a:pPr>
            <a:r>
              <a:rPr lang="pt-BR" sz="2400">
                <a:solidFill>
                  <a:srgbClr val="3333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Visão borrada ao ler algo na distância normal</a:t>
            </a:r>
          </a:p>
          <a:p>
            <a:pPr indent="-381000" lvl="0" marL="457200" rtl="0"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Verdana"/>
            </a:pPr>
            <a:r>
              <a:rPr lang="pt-BR" sz="2400">
                <a:solidFill>
                  <a:srgbClr val="3333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Dores de cabeça ou fadiga após tarefas que envolvem a visão de perto;</a:t>
            </a:r>
          </a:p>
          <a:p>
            <a:pPr indent="-381000" lvl="0" marL="457200" rtl="0"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Verdana"/>
            </a:pPr>
            <a:r>
              <a:rPr lang="pt-BR" sz="2400">
                <a:solidFill>
                  <a:srgbClr val="3333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Precisar de mais luz ao executar atividades que envolvem a visão de perto;</a:t>
            </a:r>
          </a:p>
          <a:p>
            <a:pPr indent="-381000" lvl="0" marL="457200" rtl="0"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ct val="100000"/>
              <a:buFont typeface="Verdana"/>
            </a:pPr>
            <a:r>
              <a:rPr lang="pt-BR" sz="2400">
                <a:solidFill>
                  <a:srgbClr val="3333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Necessidade de afastar algo que se está lendo.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4800"/>
              <a:t>Tratamentos: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400">
                <a:solidFill>
                  <a:srgbClr val="000000"/>
                </a:solidFill>
              </a:rPr>
              <a:t>Uso de </a:t>
            </a: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</a:rPr>
              <a:t>óculos ou lentes de contato com graduação específica para perto;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</a:rPr>
              <a:t>Cirurgia refrativa: é usada a mesma técnica, a Lasik, que corrige erros refrativos (</a:t>
            </a:r>
            <a:r>
              <a:rPr lang="pt-BR" sz="2400" u="sng">
                <a:solidFill>
                  <a:srgbClr val="000000"/>
                </a:solidFill>
                <a:highlight>
                  <a:srgbClr val="FFFFFF"/>
                </a:highlight>
                <a:hlinkClick r:id="rId3"/>
              </a:rPr>
              <a:t>miopia</a:t>
            </a: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</a:rPr>
              <a:t>, </a:t>
            </a:r>
            <a:r>
              <a:rPr lang="pt-BR" sz="2400" u="sng">
                <a:solidFill>
                  <a:srgbClr val="000000"/>
                </a:solidFill>
                <a:highlight>
                  <a:srgbClr val="FFFFFF"/>
                </a:highlight>
                <a:hlinkClick r:id="rId4"/>
              </a:rPr>
              <a:t>astigmatismo</a:t>
            </a: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</a:rPr>
              <a:t>,</a:t>
            </a:r>
            <a:r>
              <a:rPr lang="pt-BR" sz="2400" u="sng">
                <a:solidFill>
                  <a:srgbClr val="000000"/>
                </a:solidFill>
                <a:highlight>
                  <a:srgbClr val="FFFFFF"/>
                </a:highlight>
                <a:hlinkClick r:id="rId5"/>
              </a:rPr>
              <a:t> hipermetropia</a:t>
            </a: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</a:rPr>
              <a:t>) mudando o formato da córnea;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0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</a:rPr>
              <a:t>Radiofrequência: técnica que corrige temporariamente os problemas na visão, fazendo a alteração do encurvamento da córnea;</a:t>
            </a:r>
          </a:p>
          <a:p>
            <a:pPr indent="-381000" lvl="0" marL="4572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</a:rPr>
              <a:t>Cirurgia Facorefrativa: ocorre a substituição do cristalino por uma lente artificial de acrílico. Dessa forma, o paciente ficaria com um cristalino artificial, similar ao que ocorre na cirurgia para substituição do cristalino em pessoas com catarata.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TIpo de Lente: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1202450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2400">
                <a:solidFill>
                  <a:srgbClr val="000000"/>
                </a:solidFill>
              </a:rPr>
              <a:t>Lentes Convergentes, mesma usada na Hipermetropia.</a:t>
            </a:r>
          </a:p>
        </p:txBody>
      </p:sp>
      <p:pic>
        <p:nvPicPr>
          <p:cNvPr descr="download.jpg"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1211" y="2492050"/>
            <a:ext cx="5839999" cy="296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405000" y="2927500"/>
            <a:ext cx="8520600" cy="2690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Estrabismo</a:t>
            </a:r>
          </a:p>
        </p:txBody>
      </p:sp>
      <p:pic>
        <p:nvPicPr>
          <p:cNvPr descr="download (1).jpg"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2762" y="0"/>
            <a:ext cx="5178474" cy="3004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4800"/>
              <a:t>Definição: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</a:rPr>
              <a:t>Desalinhamento dos olhos;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</a:rPr>
              <a:t>Ocorre em aproximadamente em 4% das crianças;</a:t>
            </a:r>
          </a:p>
          <a:p>
            <a:pPr indent="-368300" lvl="0" marL="4572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</a:rPr>
              <a:t>Resultante do mau funcionamento do trabalho em conjunto entre os músculos oculares.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4800"/>
              <a:t>Tipos:</a:t>
            </a:r>
          </a:p>
        </p:txBody>
      </p:sp>
      <p:pic>
        <p:nvPicPr>
          <p:cNvPr descr="estrabismo.jpg"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451" y="1007051"/>
            <a:ext cx="8145750" cy="3584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35770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4800"/>
              <a:t>sintomas: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68300" lvl="0" marL="4572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</a:rPr>
              <a:t>Geralmente assintomáticos;</a:t>
            </a:r>
          </a:p>
          <a:p>
            <a:pPr indent="-368300" lvl="0" marL="4572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</a:rPr>
              <a:t>Dores de cabeça;</a:t>
            </a:r>
          </a:p>
          <a:p>
            <a:pPr indent="-368300" lvl="0" marL="4572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</a:rPr>
              <a:t>Dor nos olhos;</a:t>
            </a:r>
          </a:p>
          <a:p>
            <a:pPr indent="-368300" lvl="0" marL="4572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</a:rPr>
              <a:t>Sonolência;</a:t>
            </a:r>
          </a:p>
          <a:p>
            <a:pPr indent="-368300" lvl="0" marL="4572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</a:rPr>
              <a:t>Visão dupla.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9562" y="2911525"/>
            <a:ext cx="2752725" cy="16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33950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4800"/>
              <a:t>Tratamentos: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217000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200">
                <a:solidFill>
                  <a:srgbClr val="000000"/>
                </a:solidFill>
              </a:rPr>
              <a:t>Uso de óculos;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200">
                <a:solidFill>
                  <a:srgbClr val="000000"/>
                </a:solidFill>
              </a:rPr>
              <a:t>Uso de óculos e cirurgia de correção de estrabismo;</a:t>
            </a:r>
          </a:p>
          <a:p>
            <a:pPr indent="-368300" lvl="0" marL="4572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200">
                <a:solidFill>
                  <a:srgbClr val="000000"/>
                </a:solidFill>
              </a:rPr>
              <a:t>Apenas cirurgia para correção de estrabismo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281175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4800"/>
              <a:t>Tipo de lente: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0821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2200">
                <a:solidFill>
                  <a:srgbClr val="000000"/>
                </a:solidFill>
              </a:rPr>
              <a:t>Le</a:t>
            </a:r>
            <a:r>
              <a:rPr lang="pt-BR" sz="2200">
                <a:solidFill>
                  <a:srgbClr val="000000"/>
                </a:solidFill>
              </a:rPr>
              <a:t>nte </a:t>
            </a:r>
            <a:r>
              <a:rPr lang="pt-BR" sz="2200">
                <a:solidFill>
                  <a:srgbClr val="000000"/>
                </a:solidFill>
              </a:rPr>
              <a:t>prismáti</a:t>
            </a: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</a:rPr>
              <a:t>ca: prisma faz com que a imagem se desloque no sentido do seu vértice, pelo que obriga o olho desviado a endireitar.</a:t>
            </a: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</a:p>
        </p:txBody>
      </p:sp>
      <p:pic>
        <p:nvPicPr>
          <p:cNvPr descr="201409301141361412088096.jpg"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6949" y="2355399"/>
            <a:ext cx="2977049" cy="278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ctrTitle"/>
          </p:nvPr>
        </p:nvSpPr>
        <p:spPr>
          <a:xfrm>
            <a:off x="311700" y="2915775"/>
            <a:ext cx="8520600" cy="2690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Presbiopia</a:t>
            </a:r>
          </a:p>
        </p:txBody>
      </p:sp>
      <p:pic>
        <p:nvPicPr>
          <p:cNvPr descr="images.jpg"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0900" y="1108025"/>
            <a:ext cx="4642024" cy="232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4800"/>
              <a:t>Definição: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200">
                <a:solidFill>
                  <a:srgbClr val="000000"/>
                </a:solidFill>
              </a:rPr>
              <a:t>Piora da visão normal que ocorre com o avançar da idade;</a:t>
            </a:r>
          </a:p>
          <a:p>
            <a:pPr indent="-368300" lvl="0" marL="4572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</a:rPr>
              <a:t>Olhos lentamente perdem a capacidade de focalizar objetos muito próximos.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