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1C9CA-C8A4-4877-9C70-A0D599DDB1EB}" type="datetimeFigureOut">
              <a:rPr lang="pt-BR" smtClean="0"/>
              <a:pPr/>
              <a:t>03/02/2020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0631-F769-414C-BA69-3C28C8CE2F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INSTRUMENTAÇÃO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AULA 1</a:t>
            </a:r>
          </a:p>
          <a:p>
            <a:r>
              <a:rPr lang="pt-BR" dirty="0" smtClean="0"/>
              <a:t>MEDIDAS E GRANDEZAS MECÂNICAS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configuração geral a partir </a:t>
            </a:r>
            <a:r>
              <a:rPr lang="pt-BR" dirty="0" smtClean="0"/>
              <a:t>de elementos </a:t>
            </a:r>
            <a:r>
              <a:rPr lang="pt-BR" dirty="0"/>
              <a:t>funcionais deve ser aplicável aos sistemas de medição como um todo, não atendo-se </a:t>
            </a:r>
            <a:r>
              <a:rPr lang="pt-BR" dirty="0" smtClean="0"/>
              <a:t>a um </a:t>
            </a:r>
            <a:r>
              <a:rPr lang="pt-BR" dirty="0"/>
              <a:t>equipamento específico. Muitas vezes, entretanto, não há uma única configuração possível </a:t>
            </a:r>
            <a:r>
              <a:rPr lang="pt-BR" dirty="0" smtClean="0"/>
              <a:t>para um </a:t>
            </a:r>
            <a:r>
              <a:rPr lang="pt-BR" dirty="0"/>
              <a:t>certo instrumento.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</a:t>
            </a:r>
            <a:r>
              <a:rPr lang="pt-BR" dirty="0" smtClean="0"/>
              <a:t>figura mostra </a:t>
            </a:r>
            <a:r>
              <a:rPr lang="pt-BR" dirty="0"/>
              <a:t>apenas um dos vários arranjos possíveis. Ele inclui todos </a:t>
            </a:r>
            <a:r>
              <a:rPr lang="pt-BR" dirty="0" smtClean="0"/>
              <a:t>os elementos </a:t>
            </a:r>
            <a:r>
              <a:rPr lang="pt-BR" dirty="0"/>
              <a:t>que executam as funções básicas consideradas necessárias para a constituição </a:t>
            </a:r>
            <a:r>
              <a:rPr lang="pt-BR" dirty="0" smtClean="0"/>
              <a:t>de qualquer </a:t>
            </a:r>
            <a:r>
              <a:rPr lang="pt-BR" dirty="0"/>
              <a:t>instrumento.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4429132"/>
            <a:ext cx="900118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Esses elementos são: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2578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b="1" i="1" dirty="0"/>
              <a:t>Elemento sensor primário - aquele que primeiro recebe a informação do meio físico </a:t>
            </a:r>
            <a:r>
              <a:rPr lang="pt-BR" b="1" i="1" dirty="0" smtClean="0"/>
              <a:t>medido </a:t>
            </a:r>
            <a:r>
              <a:rPr lang="pt-BR" dirty="0" smtClean="0"/>
              <a:t>e </a:t>
            </a:r>
            <a:r>
              <a:rPr lang="pt-BR" dirty="0"/>
              <a:t>gera um sinal de saída que depende de algum modo da quantidade medida.</a:t>
            </a:r>
          </a:p>
          <a:p>
            <a:pPr algn="just"/>
            <a:r>
              <a:rPr lang="pt-BR" b="1" i="1" dirty="0"/>
              <a:t>Elemento conversor de variável - aquele que converte o sinal de saída do elemento </a:t>
            </a:r>
            <a:r>
              <a:rPr lang="pt-BR" b="1" i="1" dirty="0" smtClean="0"/>
              <a:t>sensor </a:t>
            </a:r>
            <a:r>
              <a:rPr lang="pt-BR" dirty="0" smtClean="0"/>
              <a:t>primário </a:t>
            </a:r>
            <a:r>
              <a:rPr lang="pt-BR" dirty="0"/>
              <a:t>em um outro sinal mais apropriado para a medição, sem entretanto alterar a </a:t>
            </a:r>
            <a:r>
              <a:rPr lang="pt-BR" dirty="0" smtClean="0"/>
              <a:t>informação contida </a:t>
            </a:r>
            <a:r>
              <a:rPr lang="pt-BR" dirty="0"/>
              <a:t>no sinal original.</a:t>
            </a:r>
          </a:p>
          <a:p>
            <a:pPr algn="just"/>
            <a:r>
              <a:rPr lang="pt-BR" b="1" i="1" dirty="0"/>
              <a:t>Elemento manipulador de variável - aquele que opera uma mudança no valor </a:t>
            </a:r>
            <a:r>
              <a:rPr lang="pt-BR" b="1" i="1" dirty="0" smtClean="0"/>
              <a:t>numérico </a:t>
            </a:r>
            <a:r>
              <a:rPr lang="pt-BR" dirty="0" smtClean="0"/>
              <a:t>associado </a:t>
            </a:r>
            <a:r>
              <a:rPr lang="pt-BR" dirty="0"/>
              <a:t>ao sinal de saída do elemento conversor de variável segundo uma regra </a:t>
            </a:r>
            <a:r>
              <a:rPr lang="pt-BR" dirty="0" smtClean="0"/>
              <a:t>precisamente definida</a:t>
            </a:r>
            <a:r>
              <a:rPr lang="pt-BR" dirty="0"/>
              <a:t>, mantendo entretanto a natureza física do sinal.</a:t>
            </a:r>
          </a:p>
          <a:p>
            <a:pPr algn="just"/>
            <a:r>
              <a:rPr lang="pt-BR" b="1" i="1" dirty="0"/>
              <a:t>Elemento transmissor de dados - aquele que transmite dados entre os </a:t>
            </a:r>
            <a:r>
              <a:rPr lang="pt-BR" b="1" i="1" dirty="0" smtClean="0"/>
              <a:t>elementos </a:t>
            </a:r>
            <a:r>
              <a:rPr lang="pt-BR" dirty="0" smtClean="0"/>
              <a:t>funcionais </a:t>
            </a:r>
            <a:r>
              <a:rPr lang="pt-BR" dirty="0"/>
              <a:t>do sistema de medição quando estes se encontram fisicamente separados.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i="1" dirty="0"/>
              <a:t>Elemento apresentador de dados - aquele que coloca os dados em uma forma </a:t>
            </a:r>
            <a:r>
              <a:rPr lang="pt-BR" b="1" i="1" dirty="0" smtClean="0"/>
              <a:t>reconhecida </a:t>
            </a:r>
            <a:r>
              <a:rPr lang="pt-BR" dirty="0" smtClean="0"/>
              <a:t>por </a:t>
            </a:r>
            <a:r>
              <a:rPr lang="pt-BR" dirty="0"/>
              <a:t>um dos sentidos humanos (pelo observador) para efeito de monitoramento, controle ou análise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Elemento armazenador/reprodutor de dados - aquele que armazena os dados de </a:t>
            </a:r>
            <a:r>
              <a:rPr lang="pt-BR" b="1" i="1" dirty="0" smtClean="0"/>
              <a:t>maneira </a:t>
            </a:r>
            <a:r>
              <a:rPr lang="pt-BR" dirty="0" smtClean="0"/>
              <a:t>não </a:t>
            </a:r>
            <a:r>
              <a:rPr lang="pt-BR" dirty="0"/>
              <a:t>necessariamente reconhecida pelos sentidos humanos e que os apresenta (reproduz) a partir </a:t>
            </a:r>
            <a:r>
              <a:rPr lang="pt-BR" dirty="0" smtClean="0"/>
              <a:t>de um </a:t>
            </a:r>
            <a:r>
              <a:rPr lang="pt-BR" dirty="0"/>
              <a:t>comando qualquer.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Uma </a:t>
            </a:r>
            <a:r>
              <a:rPr lang="pt-BR" dirty="0" smtClean="0"/>
              <a:t>outra configuração </a:t>
            </a:r>
            <a:r>
              <a:rPr lang="pt-BR" dirty="0"/>
              <a:t>menos detalhada considera os sistemas de medição como contendo três partes</a:t>
            </a:r>
            <a:r>
              <a:rPr lang="pt-BR" dirty="0" smtClean="0"/>
              <a:t>: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b="1" i="1" dirty="0"/>
              <a:t>Estágio sensor/transdutor - realiza a detecção da variável física e a converte em um </a:t>
            </a:r>
            <a:r>
              <a:rPr lang="pt-BR" b="1" i="1" dirty="0" smtClean="0"/>
              <a:t>sinal </a:t>
            </a:r>
            <a:r>
              <a:rPr lang="pt-BR" dirty="0" smtClean="0"/>
              <a:t>mais </a:t>
            </a:r>
            <a:r>
              <a:rPr lang="pt-BR" dirty="0"/>
              <a:t>apropriado para medição, normalmente mecânico ou elétrico. O sensor deveria ser, idealmente</a:t>
            </a:r>
            <a:r>
              <a:rPr lang="pt-BR" dirty="0" smtClean="0"/>
              <a:t>, insensível </a:t>
            </a:r>
            <a:r>
              <a:rPr lang="pt-BR" dirty="0"/>
              <a:t>a cada uma das outras possíveis entradas interferentes não desejadas, tais como: ruído</a:t>
            </a:r>
            <a:r>
              <a:rPr lang="pt-BR" dirty="0" smtClean="0"/>
              <a:t>, por </a:t>
            </a:r>
            <a:r>
              <a:rPr lang="pt-BR" dirty="0"/>
              <a:t>definição um sinal não-desejável que varia (flutua) muito rapidamente; e o deslocamento (</a:t>
            </a:r>
            <a:r>
              <a:rPr lang="pt-BR" dirty="0" err="1"/>
              <a:t>drift</a:t>
            </a:r>
            <a:r>
              <a:rPr lang="pt-BR" dirty="0" smtClean="0"/>
              <a:t>), um </a:t>
            </a:r>
            <a:r>
              <a:rPr lang="pt-BR" dirty="0"/>
              <a:t>sinal não-desejável que varia lentamente.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1" i="1" dirty="0"/>
              <a:t>Estágio intermediário - realiza uma modificação do sinal oriundo do estágio anterior </a:t>
            </a:r>
            <a:r>
              <a:rPr lang="pt-BR" b="1" i="1" dirty="0" smtClean="0"/>
              <a:t>através </a:t>
            </a:r>
            <a:r>
              <a:rPr lang="pt-BR" dirty="0" smtClean="0"/>
              <a:t>de </a:t>
            </a:r>
            <a:r>
              <a:rPr lang="pt-BR" dirty="0"/>
              <a:t>amplificação, filtragem, etc. Isto é, o estágio intermediário deve realizar a transdução </a:t>
            </a:r>
            <a:r>
              <a:rPr lang="pt-BR" dirty="0" smtClean="0"/>
              <a:t>da informação </a:t>
            </a:r>
            <a:r>
              <a:rPr lang="pt-BR" dirty="0"/>
              <a:t>para torná-la aceitável. Nele se realiza, por exemplo, a filtragem do sinal para </a:t>
            </a:r>
            <a:r>
              <a:rPr lang="pt-BR" dirty="0" smtClean="0"/>
              <a:t>remover ruídos</a:t>
            </a:r>
            <a:r>
              <a:rPr lang="pt-BR" dirty="0"/>
              <a:t>, e a amplificação do sinal, isto é o aumento de sua potência.</a:t>
            </a:r>
          </a:p>
          <a:p>
            <a:pPr algn="just"/>
            <a:r>
              <a:rPr lang="pt-BR" b="1" i="1" dirty="0"/>
              <a:t>Estágio final - realiza a apresentação final dos dados, o seu armazenamento e, </a:t>
            </a:r>
            <a:r>
              <a:rPr lang="pt-BR" b="1" i="1" dirty="0" smtClean="0"/>
              <a:t>se </a:t>
            </a:r>
            <a:r>
              <a:rPr lang="pt-BR" dirty="0" smtClean="0"/>
              <a:t>necessário</a:t>
            </a:r>
            <a:r>
              <a:rPr lang="pt-BR" dirty="0"/>
              <a:t>, o controle da variável medida. Ou seja, no estágio final está o mostrador (ou display), </a:t>
            </a:r>
            <a:r>
              <a:rPr lang="pt-BR" dirty="0" smtClean="0"/>
              <a:t>o banco </a:t>
            </a:r>
            <a:r>
              <a:rPr lang="pt-BR" dirty="0"/>
              <a:t>de memória onde dados são armazenados, o computador que fará o controle do processo,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Como </a:t>
            </a:r>
            <a:r>
              <a:rPr lang="pt-BR" dirty="0" smtClean="0"/>
              <a:t>exemplo, </a:t>
            </a:r>
            <a:r>
              <a:rPr lang="pt-BR" dirty="0"/>
              <a:t>pode-se considerar o manômetro de </a:t>
            </a:r>
            <a:r>
              <a:rPr lang="pt-BR" dirty="0" err="1"/>
              <a:t>Bourdon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320" y="1500174"/>
            <a:ext cx="446647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1999" y="1643050"/>
            <a:ext cx="4273331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 meio medido é o fluido na tubulação ou reservatório no qual se instala o manômetro </a:t>
            </a:r>
            <a:r>
              <a:rPr lang="pt-BR" dirty="0" smtClean="0"/>
              <a:t>de </a:t>
            </a:r>
            <a:r>
              <a:rPr lang="pt-BR" dirty="0" err="1" smtClean="0"/>
              <a:t>bourdon</a:t>
            </a:r>
            <a:r>
              <a:rPr lang="pt-BR" dirty="0"/>
              <a:t>, sendo a pressão deste fluido a quantidade medida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apresentamos </a:t>
            </a:r>
            <a:r>
              <a:rPr lang="pt-BR" dirty="0"/>
              <a:t>dois tipos </a:t>
            </a:r>
            <a:r>
              <a:rPr lang="pt-BR" dirty="0" smtClean="0"/>
              <a:t>de manômetros </a:t>
            </a:r>
            <a:r>
              <a:rPr lang="pt-BR" dirty="0"/>
              <a:t>de </a:t>
            </a:r>
            <a:r>
              <a:rPr lang="pt-BR" dirty="0" err="1"/>
              <a:t>Bourdon</a:t>
            </a:r>
            <a:r>
              <a:rPr lang="pt-BR" dirty="0"/>
              <a:t>: no primeiro, à esquerda </a:t>
            </a:r>
            <a:r>
              <a:rPr lang="pt-BR" dirty="0" smtClean="0"/>
              <a:t>o </a:t>
            </a:r>
            <a:r>
              <a:rPr lang="pt-BR" dirty="0"/>
              <a:t>elemento sensor primário </a:t>
            </a:r>
            <a:r>
              <a:rPr lang="pt-BR" dirty="0" smtClean="0"/>
              <a:t>também faz </a:t>
            </a:r>
            <a:r>
              <a:rPr lang="pt-BR" dirty="0"/>
              <a:t>o papel de elemento de manipulação e transmissão do sinal; no segundo, </a:t>
            </a:r>
            <a:r>
              <a:rPr lang="pt-BR" dirty="0" smtClean="0"/>
              <a:t>está um outro </a:t>
            </a:r>
            <a:r>
              <a:rPr lang="pt-BR" dirty="0"/>
              <a:t>manômetro </a:t>
            </a:r>
            <a:r>
              <a:rPr lang="pt-BR" dirty="0" err="1"/>
              <a:t>Bourdon</a:t>
            </a:r>
            <a:r>
              <a:rPr lang="pt-BR" dirty="0"/>
              <a:t> no qual o elemento que recebe a pressão é espiral (indicado pela letra I) </a:t>
            </a:r>
            <a:r>
              <a:rPr lang="pt-BR" dirty="0" smtClean="0"/>
              <a:t>e está </a:t>
            </a:r>
            <a:r>
              <a:rPr lang="pt-BR" dirty="0"/>
              <a:t>diretamente conectado ao ponteiro.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De acordo com a primeira configuração geral de medição, que apresenta seis </a:t>
            </a:r>
            <a:r>
              <a:rPr lang="pt-BR" dirty="0" smtClean="0"/>
              <a:t>elementos funcionais</a:t>
            </a:r>
            <a:r>
              <a:rPr lang="pt-BR" dirty="0"/>
              <a:t>, o tubo de </a:t>
            </a:r>
            <a:r>
              <a:rPr lang="pt-BR" dirty="0" err="1"/>
              <a:t>Bourdon</a:t>
            </a:r>
            <a:r>
              <a:rPr lang="pt-BR" dirty="0"/>
              <a:t> é o elemento sensor primário e o elemento conversor de variável, </a:t>
            </a:r>
            <a:r>
              <a:rPr lang="pt-BR" dirty="0" smtClean="0"/>
              <a:t>já que </a:t>
            </a:r>
            <a:r>
              <a:rPr lang="pt-BR" dirty="0"/>
              <a:t>é nele que a pressão do fluido é sentida e convertida em um deslocamento. A articulação e </a:t>
            </a:r>
            <a:r>
              <a:rPr lang="pt-BR" dirty="0" smtClean="0"/>
              <a:t>o arco </a:t>
            </a:r>
            <a:r>
              <a:rPr lang="pt-BR" dirty="0"/>
              <a:t>dentado equivalem ao elemento transmissor de dados onde o deslocamento do tubo de </a:t>
            </a:r>
            <a:r>
              <a:rPr lang="pt-BR" dirty="0" err="1" smtClean="0"/>
              <a:t>Bourdon</a:t>
            </a:r>
            <a:r>
              <a:rPr lang="pt-BR" dirty="0" smtClean="0"/>
              <a:t> é </a:t>
            </a:r>
            <a:r>
              <a:rPr lang="pt-BR" dirty="0"/>
              <a:t>transmitido à engrenagem central através de um movimento giratório do arco dentado.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engrenagem </a:t>
            </a:r>
            <a:r>
              <a:rPr lang="pt-BR" dirty="0"/>
              <a:t>central e a mola representam o elemento manipulador de variável já que “amplificam” </a:t>
            </a:r>
            <a:r>
              <a:rPr lang="pt-BR" dirty="0" smtClean="0"/>
              <a:t>o movimento </a:t>
            </a:r>
            <a:r>
              <a:rPr lang="pt-BR" dirty="0"/>
              <a:t>giratório do arco dentado transformando-o em um movimento giratório mais amplo </a:t>
            </a:r>
            <a:r>
              <a:rPr lang="pt-BR" dirty="0" smtClean="0"/>
              <a:t>da engrenagem</a:t>
            </a:r>
            <a:r>
              <a:rPr lang="pt-BR" dirty="0"/>
              <a:t>. O ponteiro e a escala são o elemento apresentador de dados onde o </a:t>
            </a:r>
            <a:r>
              <a:rPr lang="pt-BR" dirty="0" smtClean="0"/>
              <a:t>movimento giratório </a:t>
            </a:r>
            <a:r>
              <a:rPr lang="pt-BR" dirty="0"/>
              <a:t>da engrenagem central é apresentado como um valor correspondente de </a:t>
            </a:r>
            <a:r>
              <a:rPr lang="pt-BR" dirty="0" smtClean="0"/>
              <a:t>pressão compreensível </a:t>
            </a:r>
            <a:r>
              <a:rPr lang="pt-BR" dirty="0"/>
              <a:t>para o observador.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O método experimental na engenharia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A resolução de problemas de engenharia envolve, geralmente, dois métodos distintos: </a:t>
            </a:r>
            <a:r>
              <a:rPr lang="pt-BR" dirty="0" smtClean="0"/>
              <a:t>o método </a:t>
            </a:r>
            <a:r>
              <a:rPr lang="pt-BR" dirty="0"/>
              <a:t>teórico e o método experimental. A partir desta constatação, pode-se ir além e afirmar </a:t>
            </a:r>
            <a:r>
              <a:rPr lang="pt-BR" dirty="0" smtClean="0"/>
              <a:t>que teoria </a:t>
            </a:r>
            <a:r>
              <a:rPr lang="pt-BR" dirty="0"/>
              <a:t>e experimentação se complementam. O </a:t>
            </a:r>
            <a:r>
              <a:rPr lang="pt-BR" dirty="0" smtClean="0"/>
              <a:t>engenheiro </a:t>
            </a:r>
            <a:r>
              <a:rPr lang="pt-BR" dirty="0"/>
              <a:t>consciente deste fato será mais </a:t>
            </a:r>
            <a:r>
              <a:rPr lang="pt-BR" dirty="0" smtClean="0"/>
              <a:t>eficiente na </a:t>
            </a:r>
            <a:r>
              <a:rPr lang="pt-BR" dirty="0"/>
              <a:t>resolução de problemas do que aquele que não dá a devida atenção a uma ou outra abordagem.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Deve-se notar que neste exemplo simples não temos o </a:t>
            </a:r>
            <a:r>
              <a:rPr lang="pt-BR" dirty="0" smtClean="0"/>
              <a:t>elemento armazenador/reprodutor </a:t>
            </a:r>
            <a:r>
              <a:rPr lang="pt-BR" dirty="0"/>
              <a:t>de dados.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984" y="3286124"/>
            <a:ext cx="880473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Em termos da segunda configuração funcional apresentada, que utiliza apenas três </a:t>
            </a:r>
            <a:r>
              <a:rPr lang="pt-BR" dirty="0" smtClean="0"/>
              <a:t>estágios funcionais</a:t>
            </a:r>
            <a:r>
              <a:rPr lang="pt-BR" dirty="0"/>
              <a:t>, o tubo de </a:t>
            </a:r>
            <a:r>
              <a:rPr lang="pt-BR" dirty="0" err="1"/>
              <a:t>Bourdon</a:t>
            </a:r>
            <a:r>
              <a:rPr lang="pt-BR" dirty="0"/>
              <a:t> corresponde ao estágio detector/transdutor, já que ele converte o </a:t>
            </a:r>
            <a:r>
              <a:rPr lang="pt-BR" dirty="0" smtClean="0"/>
              <a:t>sinal de </a:t>
            </a:r>
            <a:r>
              <a:rPr lang="pt-BR" dirty="0"/>
              <a:t>pressão em um deslocamento mecânico. O conjunto formado pela articulação, arco dentado</a:t>
            </a:r>
            <a:r>
              <a:rPr lang="pt-BR" dirty="0" smtClean="0"/>
              <a:t>, engrenagem </a:t>
            </a:r>
            <a:r>
              <a:rPr lang="pt-BR" dirty="0"/>
              <a:t>central e mola corresponde ao estágio intermediário, onde o deslocamento do tubo </a:t>
            </a:r>
            <a:r>
              <a:rPr lang="pt-BR" dirty="0" smtClean="0"/>
              <a:t>de </a:t>
            </a:r>
            <a:r>
              <a:rPr lang="pt-BR" dirty="0" err="1" smtClean="0"/>
              <a:t>Bourdon</a:t>
            </a:r>
            <a:r>
              <a:rPr lang="pt-BR" dirty="0" smtClean="0"/>
              <a:t> </a:t>
            </a:r>
            <a:r>
              <a:rPr lang="pt-BR" dirty="0"/>
              <a:t>é amplificado e transformado em um movimento giratório. O ponteiro e a </a:t>
            </a:r>
            <a:r>
              <a:rPr lang="pt-BR" dirty="0" smtClean="0"/>
              <a:t>escala correspondem </a:t>
            </a:r>
            <a:r>
              <a:rPr lang="pt-BR" dirty="0"/>
              <a:t>ao estágio final já que fornecem uma indicação (um valor) da pressão agindo sobre </a:t>
            </a:r>
            <a:r>
              <a:rPr lang="pt-BR" dirty="0" smtClean="0"/>
              <a:t>o tubo </a:t>
            </a:r>
            <a:r>
              <a:rPr lang="pt-BR" dirty="0"/>
              <a:t>de </a:t>
            </a:r>
            <a:r>
              <a:rPr lang="pt-BR" dirty="0" err="1"/>
              <a:t>Bourdon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esquema exemplo de um medidor eletrônico de deformação (</a:t>
            </a:r>
            <a:r>
              <a:rPr lang="pt-BR" dirty="0" err="1"/>
              <a:t>strain</a:t>
            </a:r>
            <a:r>
              <a:rPr lang="pt-BR" dirty="0" smtClean="0"/>
              <a:t>).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075" y="0"/>
            <a:ext cx="8675151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07" y="3857627"/>
            <a:ext cx="8651973" cy="278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aspectos principais do método teórico são 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1. Os resultados são normalmente de uso geral;</a:t>
            </a:r>
          </a:p>
          <a:p>
            <a:pPr algn="just"/>
            <a:r>
              <a:rPr lang="pt-BR" dirty="0"/>
              <a:t>2. É muito comum o uso de hipóteses simplificadoras (simplificações no modelo matemático );</a:t>
            </a:r>
          </a:p>
          <a:p>
            <a:pPr algn="just"/>
            <a:r>
              <a:rPr lang="pt-BR" dirty="0"/>
              <a:t>3. Em alguns casos o método teórico resulta em problemas matemáticos complexos;</a:t>
            </a:r>
          </a:p>
          <a:p>
            <a:pPr algn="just"/>
            <a:r>
              <a:rPr lang="pt-BR" dirty="0"/>
              <a:t>4. Não requer o uso de equipamentos de laboratório, apenas lápis, papel, calculadoras</a:t>
            </a:r>
            <a:r>
              <a:rPr lang="pt-BR" dirty="0" smtClean="0"/>
              <a:t>, computadores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5. Muitas vezes o tempo requerido para a solução do problema é menor, já que não </a:t>
            </a:r>
            <a:r>
              <a:rPr lang="pt-BR" dirty="0" smtClean="0"/>
              <a:t>é necessário </a:t>
            </a:r>
            <a:r>
              <a:rPr lang="pt-BR" dirty="0"/>
              <a:t>construir modelos em escala ou dispositivos experimentais e realizar medidas.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principais aspectos do método experimental são: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/>
              <a:t>1. Quase sempre os resultados aplicam-se somente ao sistema sendo testado;</a:t>
            </a:r>
          </a:p>
          <a:p>
            <a:pPr algn="just"/>
            <a:r>
              <a:rPr lang="pt-BR" dirty="0"/>
              <a:t>2. Hipóteses simplificadoras não são necessárias caso se teste o sistema real;</a:t>
            </a:r>
          </a:p>
          <a:p>
            <a:pPr algn="just"/>
            <a:r>
              <a:rPr lang="pt-BR" dirty="0"/>
              <a:t>3. Medidas bastante exatas são necessárias para se obter um retrato fiel do fenômeno </a:t>
            </a:r>
            <a:r>
              <a:rPr lang="pt-BR" dirty="0" smtClean="0"/>
              <a:t>em questão</a:t>
            </a:r>
            <a:r>
              <a:rPr lang="pt-BR" dirty="0"/>
              <a:t>;</a:t>
            </a:r>
          </a:p>
          <a:p>
            <a:pPr algn="just"/>
            <a:r>
              <a:rPr lang="pt-BR" dirty="0"/>
              <a:t>4. Requer a construção do sistema real ou de um modelo de teste;</a:t>
            </a:r>
          </a:p>
          <a:p>
            <a:pPr algn="just"/>
            <a:r>
              <a:rPr lang="pt-BR" dirty="0"/>
              <a:t>5. O tempo requerido para a solução do problema é normalmente longo por envolver o projeto</a:t>
            </a:r>
            <a:r>
              <a:rPr lang="pt-BR" dirty="0" smtClean="0"/>
              <a:t>, construção </a:t>
            </a:r>
            <a:r>
              <a:rPr lang="pt-BR" dirty="0"/>
              <a:t>e depuração do dispositivo experimental e realização das medidas </a:t>
            </a:r>
            <a:r>
              <a:rPr lang="pt-BR" dirty="0" smtClean="0"/>
              <a:t>propriamente ditas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2400" dirty="0"/>
              <a:t>Os problemas que requerem o método experimental para a sua solução podem ser </a:t>
            </a:r>
            <a:r>
              <a:rPr lang="pt-BR" sz="2400" dirty="0" smtClean="0"/>
              <a:t>divididos em </a:t>
            </a:r>
            <a:r>
              <a:rPr lang="pt-BR" sz="2400" dirty="0"/>
              <a:t>cinco tipos: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b="1" i="1" dirty="0"/>
              <a:t>1. Testes de validade de previsões teóricas para se "refinar" uma teoria.</a:t>
            </a:r>
          </a:p>
          <a:p>
            <a:pPr algn="just"/>
            <a:r>
              <a:rPr lang="pt-BR" dirty="0"/>
              <a:t>Exemplos: teste da resposta em freqüência de acoplamentos mecânicos para a </a:t>
            </a:r>
            <a:r>
              <a:rPr lang="pt-BR" dirty="0" smtClean="0"/>
              <a:t>determinação das </a:t>
            </a:r>
            <a:r>
              <a:rPr lang="pt-BR" dirty="0"/>
              <a:t>freqüências de ressonância; verificações </a:t>
            </a:r>
            <a:r>
              <a:rPr lang="pt-BR" dirty="0" smtClean="0"/>
              <a:t>experimentais </a:t>
            </a:r>
            <a:r>
              <a:rPr lang="pt-BR" dirty="0"/>
              <a:t>de modelos de turbulência</a:t>
            </a:r>
            <a:r>
              <a:rPr lang="pt-BR" dirty="0" smtClean="0"/>
              <a:t>.</a:t>
            </a:r>
          </a:p>
          <a:p>
            <a:pPr algn="just"/>
            <a:r>
              <a:rPr lang="pt-BR" b="1" i="1" dirty="0"/>
              <a:t>2. Obtenção de uma correlação empírica em situações onde uma teoria satisfatória </a:t>
            </a:r>
            <a:r>
              <a:rPr lang="pt-BR" b="1" i="1" dirty="0" smtClean="0"/>
              <a:t>não existe</a:t>
            </a:r>
            <a:r>
              <a:rPr lang="pt-BR" b="1" i="1" dirty="0"/>
              <a:t>.</a:t>
            </a:r>
          </a:p>
          <a:p>
            <a:pPr algn="just"/>
            <a:r>
              <a:rPr lang="pt-BR" dirty="0"/>
              <a:t>Exemplos: determinação do fator de atrito em escoamentos turbulentos; determinação </a:t>
            </a:r>
            <a:r>
              <a:rPr lang="pt-BR" dirty="0" smtClean="0"/>
              <a:t>do coeficiente </a:t>
            </a:r>
            <a:r>
              <a:rPr lang="pt-BR" dirty="0"/>
              <a:t>de transferência de calor por convecção no escoamento em um tubo (</a:t>
            </a:r>
            <a:r>
              <a:rPr lang="pt-BR" dirty="0" smtClean="0"/>
              <a:t>coeficiente de </a:t>
            </a:r>
            <a:r>
              <a:rPr lang="pt-BR" dirty="0"/>
              <a:t>película</a:t>
            </a:r>
            <a:r>
              <a:rPr lang="pt-BR" dirty="0" smtClean="0"/>
              <a:t>).</a:t>
            </a:r>
          </a:p>
          <a:p>
            <a:pPr algn="just"/>
            <a:r>
              <a:rPr lang="pt-BR" b="1" i="1" dirty="0"/>
              <a:t>3. Determinação de parâmetros do sistema e/ou do seu desempenho.</a:t>
            </a:r>
          </a:p>
          <a:p>
            <a:pPr algn="just"/>
            <a:r>
              <a:rPr lang="pt-BR" dirty="0"/>
              <a:t>Exemplos: determinação do ponto de deformação plástica de ligas metálicas; obtenção </a:t>
            </a:r>
            <a:r>
              <a:rPr lang="pt-BR" dirty="0" smtClean="0"/>
              <a:t>da curva </a:t>
            </a:r>
            <a:r>
              <a:rPr lang="pt-BR" dirty="0"/>
              <a:t>do coeficiente de descarga versus o número de Reynolds de um medidor de vazão </a:t>
            </a:r>
            <a:r>
              <a:rPr lang="pt-BR" dirty="0" smtClean="0"/>
              <a:t>por obstrução </a:t>
            </a:r>
            <a:r>
              <a:rPr lang="pt-BR" dirty="0"/>
              <a:t>de área; determinação da eficiência térmica de uma turbina a vapor.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1" i="1" dirty="0"/>
              <a:t>4. Estudo de fenômenos para se desenvolver uma teoria.</a:t>
            </a:r>
          </a:p>
          <a:p>
            <a:pPr algn="just"/>
            <a:r>
              <a:rPr lang="pt-BR" dirty="0"/>
              <a:t>Exemplos: microscopia eletrônica de fissuras por fadiga em metais; experimentos sobre </a:t>
            </a:r>
            <a:r>
              <a:rPr lang="pt-BR" dirty="0" smtClean="0"/>
              <a:t>o comportamento </a:t>
            </a:r>
            <a:r>
              <a:rPr lang="pt-BR" dirty="0"/>
              <a:t>das bolhas durante a ebulição sobre uma superfície.</a:t>
            </a:r>
          </a:p>
          <a:p>
            <a:pPr algn="just"/>
            <a:r>
              <a:rPr lang="pt-BR" b="1" i="1" dirty="0"/>
              <a:t>5. Solução de equações matemáticas por meio de analogias.</a:t>
            </a:r>
          </a:p>
          <a:p>
            <a:pPr algn="just"/>
            <a:r>
              <a:rPr lang="pt-BR" dirty="0"/>
              <a:t>Exemplos: experimentos com modelos em naftalina para se determinar o coeficiente </a:t>
            </a:r>
            <a:r>
              <a:rPr lang="pt-BR" dirty="0" smtClean="0"/>
              <a:t>de película </a:t>
            </a:r>
            <a:r>
              <a:rPr lang="pt-BR" dirty="0"/>
              <a:t>de convecção (analogia entre transferência de massa e transferência de calor).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/>
              <a:t>O engenheiro deve então </a:t>
            </a:r>
            <a:r>
              <a:rPr lang="pt-BR" dirty="0" smtClean="0"/>
              <a:t>estar familiarizado </a:t>
            </a:r>
            <a:r>
              <a:rPr lang="pt-BR" dirty="0"/>
              <a:t>com os métodos e técnicas de medida e com a análise de dados experimentais. </a:t>
            </a:r>
            <a:r>
              <a:rPr lang="pt-BR" dirty="0" smtClean="0"/>
              <a:t>De maneira </a:t>
            </a:r>
            <a:r>
              <a:rPr lang="pt-BR" dirty="0"/>
              <a:t>geral, pode-se afirmar que o engenheiro deve estar capacitado a executar três </a:t>
            </a:r>
            <a:r>
              <a:rPr lang="pt-BR" dirty="0" smtClean="0"/>
              <a:t>tarefas distintas</a:t>
            </a:r>
            <a:r>
              <a:rPr lang="pt-BR" dirty="0"/>
              <a:t>:</a:t>
            </a:r>
          </a:p>
          <a:p>
            <a:pPr algn="just"/>
            <a:r>
              <a:rPr lang="pt-BR" dirty="0"/>
              <a:t>1. O engenheiro deve especificar as variáveis físicas a serem investigadas e conhecer o </a:t>
            </a:r>
            <a:r>
              <a:rPr lang="pt-BR" dirty="0" smtClean="0"/>
              <a:t>papel destas </a:t>
            </a:r>
            <a:r>
              <a:rPr lang="pt-BR" dirty="0"/>
              <a:t>no trabalho analítico posterior, a fim de projetar o experimento coerente;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2. O engenheiro deve conhecer os princípios básicos de funcionamento de uma larga gama </a:t>
            </a:r>
            <a:r>
              <a:rPr lang="pt-BR" dirty="0" smtClean="0"/>
              <a:t>de instrumentos </a:t>
            </a:r>
            <a:r>
              <a:rPr lang="pt-BR" dirty="0"/>
              <a:t>para construir o aparato experimental;</a:t>
            </a:r>
          </a:p>
          <a:p>
            <a:pPr algn="just"/>
            <a:r>
              <a:rPr lang="pt-BR" dirty="0"/>
              <a:t>3. O engenheiro deve ter uma compreensão profunda dos princípios físicos envolvidos </a:t>
            </a:r>
            <a:r>
              <a:rPr lang="pt-BR" dirty="0" smtClean="0"/>
              <a:t>nos fenômenos </a:t>
            </a:r>
            <a:r>
              <a:rPr lang="pt-BR" dirty="0"/>
              <a:t>estudados, bem como das limitações dos dados experimentais, para que </a:t>
            </a:r>
            <a:r>
              <a:rPr lang="pt-BR" dirty="0" smtClean="0"/>
              <a:t>possa analisar </a:t>
            </a:r>
            <a:r>
              <a:rPr lang="pt-BR" dirty="0"/>
              <a:t>os dados coletados.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Elementos funcionais e características</a:t>
            </a:r>
            <a:br>
              <a:rPr lang="pt-BR" b="1" dirty="0"/>
            </a:br>
            <a:r>
              <a:rPr lang="pt-BR" b="1" dirty="0"/>
              <a:t>operacionais de instrumentos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/>
              <a:t>O método experimental requer uso intensivo de instrumentos</a:t>
            </a:r>
            <a:r>
              <a:rPr lang="pt-BR" dirty="0"/>
              <a:t>. Assim, é necessário que </a:t>
            </a:r>
            <a:r>
              <a:rPr lang="pt-BR" dirty="0" smtClean="0"/>
              <a:t>o engenheiro </a:t>
            </a:r>
            <a:r>
              <a:rPr lang="pt-BR" dirty="0"/>
              <a:t>conheça as técnicas de medição, os instrumentos, a forma adequada de aplicá-los </a:t>
            </a:r>
            <a:r>
              <a:rPr lang="pt-BR" dirty="0" smtClean="0"/>
              <a:t>em seus </a:t>
            </a:r>
            <a:r>
              <a:rPr lang="pt-BR" dirty="0"/>
              <a:t>aparatos experimentais e técnicas de processamento dos dados obtidos. Para entender </a:t>
            </a:r>
            <a:r>
              <a:rPr lang="pt-BR" dirty="0" smtClean="0"/>
              <a:t>o funcionamento </a:t>
            </a:r>
            <a:r>
              <a:rPr lang="pt-BR" dirty="0"/>
              <a:t>de instrumentos de medição, ou mesmo projetar um instrumento, é necessário </a:t>
            </a:r>
            <a:r>
              <a:rPr lang="pt-BR" dirty="0" smtClean="0"/>
              <a:t>saber como </a:t>
            </a:r>
            <a:r>
              <a:rPr lang="pt-BR" dirty="0"/>
              <a:t>eles são configurados a partir de elementos funcionais.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1555</Words>
  <Application>Microsoft Office PowerPoint</Application>
  <PresentationFormat>Apresentação na tela (4:3)</PresentationFormat>
  <Paragraphs>58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INSTRUMENTAÇÃO</vt:lpstr>
      <vt:lpstr>O método experimental na engenharia</vt:lpstr>
      <vt:lpstr>Os aspectos principais do método teórico são :</vt:lpstr>
      <vt:lpstr>Os principais aspectos do método experimental são:</vt:lpstr>
      <vt:lpstr>Os problemas que requerem o método experimental para a sua solução podem ser divididos em cinco tipos:</vt:lpstr>
      <vt:lpstr>Slide 6</vt:lpstr>
      <vt:lpstr>Slide 7</vt:lpstr>
      <vt:lpstr>Slide 8</vt:lpstr>
      <vt:lpstr>Elementos funcionais e características operacionais de instrumentos</vt:lpstr>
      <vt:lpstr>Slide 10</vt:lpstr>
      <vt:lpstr>Slide 11</vt:lpstr>
      <vt:lpstr>Esses elementos são:</vt:lpstr>
      <vt:lpstr>Slide 13</vt:lpstr>
      <vt:lpstr>Slide 14</vt:lpstr>
      <vt:lpstr>Slide 15</vt:lpstr>
      <vt:lpstr>Como exemplo, pode-se considerar o manômetro de Bourdon </vt:lpstr>
      <vt:lpstr>Slide 17</vt:lpstr>
      <vt:lpstr>Slide 18</vt:lpstr>
      <vt:lpstr>Slide 19</vt:lpstr>
      <vt:lpstr>Slide 20</vt:lpstr>
      <vt:lpstr>Slide 21</vt:lpstr>
      <vt:lpstr>Slide 22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INSTRUMENTAÇÃO</dc:title>
  <dc:creator>ziaraeguia</dc:creator>
  <cp:lastModifiedBy>ziaraeguia</cp:lastModifiedBy>
  <cp:revision>4</cp:revision>
  <dcterms:created xsi:type="dcterms:W3CDTF">2019-02-08T19:06:17Z</dcterms:created>
  <dcterms:modified xsi:type="dcterms:W3CDTF">2020-02-03T17:37:57Z</dcterms:modified>
</cp:coreProperties>
</file>