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1AC0-966E-4B0A-BE58-4F99F305861A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7B04-9005-446B-A5C4-7DCF13246A7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1AC0-966E-4B0A-BE58-4F99F305861A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7B04-9005-446B-A5C4-7DCF13246A7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1AC0-966E-4B0A-BE58-4F99F305861A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7B04-9005-446B-A5C4-7DCF13246A7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1AC0-966E-4B0A-BE58-4F99F305861A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7B04-9005-446B-A5C4-7DCF13246A7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1AC0-966E-4B0A-BE58-4F99F305861A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7B04-9005-446B-A5C4-7DCF13246A7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1AC0-966E-4B0A-BE58-4F99F305861A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7B04-9005-446B-A5C4-7DCF13246A7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1AC0-966E-4B0A-BE58-4F99F305861A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7B04-9005-446B-A5C4-7DCF13246A7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1AC0-966E-4B0A-BE58-4F99F305861A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7B04-9005-446B-A5C4-7DCF13246A7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1AC0-966E-4B0A-BE58-4F99F305861A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7B04-9005-446B-A5C4-7DCF13246A7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1AC0-966E-4B0A-BE58-4F99F305861A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7B04-9005-446B-A5C4-7DCF13246A7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1AC0-966E-4B0A-BE58-4F99F305861A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7B04-9005-446B-A5C4-7DCF13246A7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71AC0-966E-4B0A-BE58-4F99F305861A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77B04-9005-446B-A5C4-7DCF13246A7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INSTRUMENTAÇÃO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AULA 11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Medição por pressão tanque aberto</a:t>
            </a:r>
            <a:endParaRPr lang="pt-B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2981" y="2434430"/>
            <a:ext cx="5949415" cy="38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Medição por pressão tanque pressurizado por gás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209" y="2095500"/>
            <a:ext cx="651106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É possível também utilizar técnicas elétricas para medir nível. O sensor de capacitância </a:t>
            </a:r>
            <a:r>
              <a:rPr lang="pt-BR" dirty="0" smtClean="0"/>
              <a:t>pode ser </a:t>
            </a:r>
            <a:r>
              <a:rPr lang="pt-BR" dirty="0"/>
              <a:t>aplicado a fluidos não-condutores e também a fluidos condutores. No caso de fluidos condutores </a:t>
            </a:r>
            <a:r>
              <a:rPr lang="pt-BR" dirty="0" smtClean="0"/>
              <a:t>o eletrodo </a:t>
            </a:r>
            <a:r>
              <a:rPr lang="pt-BR" dirty="0"/>
              <a:t>deve se inteiramente isolado para se evitar curto-circuito no sistema de medição (</a:t>
            </a:r>
            <a:r>
              <a:rPr lang="pt-BR" i="1" dirty="0" smtClean="0"/>
              <a:t>de </a:t>
            </a:r>
            <a:r>
              <a:rPr lang="pt-BR" i="1" dirty="0" err="1" smtClean="0"/>
              <a:t>Doebelin</a:t>
            </a:r>
            <a:r>
              <a:rPr lang="pt-BR" i="1" dirty="0"/>
              <a:t>, 1990).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82" y="1857364"/>
            <a:ext cx="9045118" cy="488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1181100"/>
            <a:ext cx="46101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Medição de capacitância entre placas paralelas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609" y="2195513"/>
            <a:ext cx="8438233" cy="413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2143116"/>
            <a:ext cx="266701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500569"/>
            <a:ext cx="2286010" cy="152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b="1" i="1" dirty="0"/>
              <a:t>Exercício - Um sensor capacitivo é formado por duas placas planas paralelas. Cada </a:t>
            </a:r>
            <a:r>
              <a:rPr lang="pt-BR" b="1" i="1" dirty="0" smtClean="0"/>
              <a:t>placa </a:t>
            </a:r>
            <a:r>
              <a:rPr lang="pt-BR" i="1" dirty="0" smtClean="0"/>
              <a:t>tem </a:t>
            </a:r>
            <a:r>
              <a:rPr lang="pt-BR" i="1" dirty="0"/>
              <a:t>uma altura w = 0,1 metros e comprimento l = 0,5 metros. A distância d entre as placas é de 0,1 m.</a:t>
            </a:r>
          </a:p>
          <a:p>
            <a:pPr algn="just"/>
            <a:r>
              <a:rPr lang="pt-BR" i="1" dirty="0"/>
              <a:t>A permeabilidade relativa do meio dielétrico </a:t>
            </a:r>
            <a:r>
              <a:rPr lang="el-GR" i="1" dirty="0" smtClean="0"/>
              <a:t>ξ</a:t>
            </a:r>
            <a:r>
              <a:rPr lang="pt-BR" i="1" dirty="0" smtClean="0"/>
              <a:t>r </a:t>
            </a:r>
            <a:r>
              <a:rPr lang="pt-BR" i="1" dirty="0"/>
              <a:t>é 1. Dado que a permeabilidade elétrica do </a:t>
            </a:r>
            <a:r>
              <a:rPr lang="pt-BR" i="1" dirty="0" smtClean="0"/>
              <a:t>espaço livre </a:t>
            </a:r>
            <a:r>
              <a:rPr lang="pt-BR" i="1" dirty="0"/>
              <a:t>é </a:t>
            </a:r>
            <a:r>
              <a:rPr lang="el-GR" i="1" dirty="0" smtClean="0"/>
              <a:t>ξ</a:t>
            </a:r>
            <a:r>
              <a:rPr lang="pt-BR" i="1" dirty="0" smtClean="0"/>
              <a:t>o </a:t>
            </a:r>
            <a:r>
              <a:rPr lang="pt-BR" i="1" dirty="0"/>
              <a:t>é 8,854 x 10-12, determine a capacitância do dispositivo. Se a superposição das placas </a:t>
            </a:r>
            <a:r>
              <a:rPr lang="pt-BR" i="1" dirty="0" smtClean="0"/>
              <a:t>é reduzida </a:t>
            </a:r>
            <a:r>
              <a:rPr lang="pt-BR" i="1" dirty="0"/>
              <a:t>pelo deslocamento de uma das placas de 50 mm, determine o novo valor da capacitância.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b="1" i="1" dirty="0"/>
              <a:t>Solução - Sabemos que w = 0,1 m, l = 0,5 m, d = 0,1 m. A área das placas é A = 0,05 m2. </a:t>
            </a:r>
            <a:r>
              <a:rPr lang="pt-BR" b="1" i="1" dirty="0" smtClean="0"/>
              <a:t>A </a:t>
            </a:r>
            <a:r>
              <a:rPr lang="pt-BR" dirty="0" smtClean="0"/>
              <a:t>capacitância </a:t>
            </a:r>
            <a:r>
              <a:rPr lang="pt-BR" dirty="0"/>
              <a:t>é então</a:t>
            </a:r>
          </a:p>
          <a:p>
            <a:pPr algn="just"/>
            <a:r>
              <a:rPr lang="de-DE" i="1" dirty="0"/>
              <a:t>C = (0,05 x 8,854 x 10-12 x 1) / 0,1 = 4,427 x 10-12 F = 4,427 pF</a:t>
            </a:r>
          </a:p>
          <a:p>
            <a:pPr algn="just"/>
            <a:r>
              <a:rPr lang="pt-BR" dirty="0"/>
              <a:t>Se o comprimento da superposição entre as placas é reduzido pelo movimento de uma </a:t>
            </a:r>
            <a:r>
              <a:rPr lang="pt-BR" dirty="0" smtClean="0"/>
              <a:t>das placas </a:t>
            </a:r>
            <a:r>
              <a:rPr lang="pt-BR" dirty="0"/>
              <a:t>de uma distância de x = 50 mm, a nova área de superposição é</a:t>
            </a:r>
          </a:p>
          <a:p>
            <a:pPr algn="just"/>
            <a:r>
              <a:rPr lang="pt-BR" i="1" dirty="0"/>
              <a:t>A = (A - </a:t>
            </a:r>
            <a:r>
              <a:rPr lang="pt-BR" i="1" dirty="0" err="1"/>
              <a:t>wx</a:t>
            </a:r>
            <a:r>
              <a:rPr lang="pt-BR" i="1" dirty="0"/>
              <a:t>) = (0,05 - 0,1 x 0,05) = 0,045 m2.</a:t>
            </a:r>
          </a:p>
          <a:p>
            <a:pPr algn="just"/>
            <a:r>
              <a:rPr lang="pt-BR" dirty="0"/>
              <a:t>O novo valor da capacitância será</a:t>
            </a:r>
          </a:p>
          <a:p>
            <a:pPr algn="just"/>
            <a:r>
              <a:rPr lang="de-DE" i="1" dirty="0"/>
              <a:t>C = (0,045 x 8,854 x 10-12 x 1) / 0,1 = 3,984 x 10-12 F = 3,984 pF.</a:t>
            </a: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Um </a:t>
            </a:r>
            <a:r>
              <a:rPr lang="pt-BR" dirty="0" err="1"/>
              <a:t>ultrasom</a:t>
            </a:r>
            <a:r>
              <a:rPr lang="pt-BR" dirty="0"/>
              <a:t> operando no princípio pulso-eco também é uma técnica adequada para </a:t>
            </a:r>
            <a:r>
              <a:rPr lang="pt-BR" dirty="0" err="1" smtClean="0"/>
              <a:t>amedição</a:t>
            </a:r>
            <a:r>
              <a:rPr lang="pt-BR" dirty="0" smtClean="0"/>
              <a:t> </a:t>
            </a:r>
            <a:r>
              <a:rPr lang="pt-BR" dirty="0"/>
              <a:t>de nível de líquidos. Um sensor de </a:t>
            </a:r>
            <a:r>
              <a:rPr lang="pt-BR" dirty="0" err="1"/>
              <a:t>ultrasom</a:t>
            </a:r>
            <a:r>
              <a:rPr lang="pt-BR" dirty="0"/>
              <a:t> emite um pulso sonoro e recebe o retorno </a:t>
            </a:r>
            <a:r>
              <a:rPr lang="pt-BR" dirty="0" smtClean="0"/>
              <a:t>da interface</a:t>
            </a:r>
            <a:r>
              <a:rPr lang="pt-BR" dirty="0"/>
              <a:t>. O intervalo de tempo entre emissão e retorno é determinado e é associado à posição </a:t>
            </a:r>
            <a:r>
              <a:rPr lang="pt-BR" dirty="0" smtClean="0"/>
              <a:t>da interface</a:t>
            </a:r>
            <a:r>
              <a:rPr lang="pt-BR" dirty="0"/>
              <a:t>, veja as duas figuras na </a:t>
            </a:r>
            <a:r>
              <a:rPr lang="pt-BR" dirty="0" err="1"/>
              <a:t>sequência</a:t>
            </a:r>
            <a:r>
              <a:rPr lang="pt-BR" dirty="0"/>
              <a:t>. Evidentemente, a velocidade de propagação do som </a:t>
            </a:r>
            <a:r>
              <a:rPr lang="pt-BR" dirty="0" smtClean="0"/>
              <a:t>no meio </a:t>
            </a:r>
            <a:r>
              <a:rPr lang="pt-BR" dirty="0"/>
              <a:t>deve ser conhecida. Quando o </a:t>
            </a:r>
            <a:r>
              <a:rPr lang="pt-BR" dirty="0" err="1"/>
              <a:t>ultrasom</a:t>
            </a:r>
            <a:r>
              <a:rPr lang="pt-BR" dirty="0"/>
              <a:t> deve se propagar no gás (ou ar), um sensor que </a:t>
            </a:r>
            <a:r>
              <a:rPr lang="pt-BR" dirty="0" smtClean="0"/>
              <a:t>opera em </a:t>
            </a:r>
            <a:r>
              <a:rPr lang="pt-BR" dirty="0"/>
              <a:t>baixa </a:t>
            </a:r>
            <a:r>
              <a:rPr lang="pt-BR" dirty="0" err="1"/>
              <a:t>frequência</a:t>
            </a:r>
            <a:r>
              <a:rPr lang="pt-BR" dirty="0"/>
              <a:t> é utilizado; o oposto ocorre quando o </a:t>
            </a:r>
            <a:r>
              <a:rPr lang="pt-BR" dirty="0" err="1"/>
              <a:t>ultrasom</a:t>
            </a:r>
            <a:r>
              <a:rPr lang="pt-BR" dirty="0"/>
              <a:t> deve operar imerso em líquido.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Medição de Nível, Interface e</a:t>
            </a:r>
            <a:br>
              <a:rPr lang="pt-BR" b="1" dirty="0"/>
            </a:br>
            <a:r>
              <a:rPr lang="pt-BR" b="1" dirty="0"/>
              <a:t>Viscosidade de Líquidos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b="1" dirty="0"/>
              <a:t>Nível de </a:t>
            </a:r>
            <a:r>
              <a:rPr lang="pt-BR" b="1" dirty="0" smtClean="0"/>
              <a:t>líquido</a:t>
            </a:r>
          </a:p>
          <a:p>
            <a:pPr algn="just"/>
            <a:r>
              <a:rPr lang="pt-BR" dirty="0"/>
              <a:t>O nível de líquido é, em geral, expresso como uma medida de comprimento em relação a </a:t>
            </a:r>
            <a:r>
              <a:rPr lang="pt-BR" dirty="0" smtClean="0"/>
              <a:t>uma referência </a:t>
            </a:r>
            <a:r>
              <a:rPr lang="pt-BR" dirty="0"/>
              <a:t>(base de um tanque, por exemplo). São várias as técnicas usadas na medição do nível </a:t>
            </a:r>
            <a:r>
              <a:rPr lang="pt-BR" dirty="0" smtClean="0"/>
              <a:t>de líquido</a:t>
            </a:r>
            <a:r>
              <a:rPr lang="pt-BR" dirty="0"/>
              <a:t>: vão desde a visualização direta do nível de líquido em um tanque com o uso de tubo de </a:t>
            </a:r>
            <a:r>
              <a:rPr lang="pt-BR" dirty="0" smtClean="0"/>
              <a:t>vidro externo </a:t>
            </a:r>
            <a:r>
              <a:rPr lang="pt-BR" dirty="0"/>
              <a:t>(visualizadores), passando pela determinação da altura do líquido através da medição </a:t>
            </a:r>
            <a:r>
              <a:rPr lang="pt-BR" dirty="0" smtClean="0"/>
              <a:t>da pressão </a:t>
            </a:r>
            <a:r>
              <a:rPr lang="pt-BR" dirty="0"/>
              <a:t>na base de um tanque, até o uso de ultra-som para determinar a interface do líquido (</a:t>
            </a:r>
            <a:r>
              <a:rPr lang="pt-BR" dirty="0" smtClean="0"/>
              <a:t>ou mesmo </a:t>
            </a:r>
            <a:r>
              <a:rPr lang="pt-BR" dirty="0"/>
              <a:t>entre líquidos).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Medição de nível com </a:t>
            </a:r>
            <a:r>
              <a:rPr lang="pt-BR" dirty="0" err="1" smtClean="0"/>
              <a:t>ultrassom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6000"/>
            <a:ext cx="8763029" cy="328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42863"/>
            <a:ext cx="442912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"/>
            <a:ext cx="46417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Medição com visualização direta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304536" cy="461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Medição com vareta molhada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819" y="1071546"/>
            <a:ext cx="696520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Arranjo mecânico e elétrico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71" y="1523999"/>
            <a:ext cx="8401109" cy="52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Chaves de nível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11" y="2095500"/>
            <a:ext cx="8980745" cy="392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Medição com pesagem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201" y="1809750"/>
            <a:ext cx="6811823" cy="503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Um dos princípios básicos da medição de nível industrial é a de que diferentes materiais </a:t>
            </a:r>
            <a:r>
              <a:rPr lang="pt-BR" dirty="0" smtClean="0"/>
              <a:t>ou diferentes </a:t>
            </a:r>
            <a:r>
              <a:rPr lang="pt-BR" dirty="0"/>
              <a:t>fases do mesmo material têm diferentes densidades. Esta lei natural básica permite que </a:t>
            </a:r>
            <a:r>
              <a:rPr lang="pt-BR" dirty="0" smtClean="0"/>
              <a:t>se meça </a:t>
            </a:r>
            <a:r>
              <a:rPr lang="pt-BR" dirty="0"/>
              <a:t>o nível através da medição de pressão. Dois arranjos são feitos, quando o tanque é aberto </a:t>
            </a:r>
            <a:r>
              <a:rPr lang="pt-BR" dirty="0" smtClean="0"/>
              <a:t>para a </a:t>
            </a:r>
            <a:r>
              <a:rPr lang="pt-BR" dirty="0"/>
              <a:t>atmosfera ou quando está fechado e pressurizado com gás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ambos </a:t>
            </a:r>
            <a:r>
              <a:rPr lang="pt-BR" dirty="0" smtClean="0"/>
              <a:t>os casos </a:t>
            </a:r>
            <a:r>
              <a:rPr lang="pt-BR" dirty="0"/>
              <a:t>o manômetro registra uma pressão (</a:t>
            </a:r>
            <a:r>
              <a:rPr lang="pt-BR" i="1" dirty="0"/>
              <a:t>ou diferença de pressão no caso do tanque fechado</a:t>
            </a:r>
            <a:r>
              <a:rPr lang="pt-BR" i="1" dirty="0" smtClean="0"/>
              <a:t>) p </a:t>
            </a:r>
            <a:r>
              <a:rPr lang="pt-BR" i="1" dirty="0"/>
              <a:t>= </a:t>
            </a:r>
            <a:r>
              <a:rPr lang="el-GR" i="1" dirty="0" smtClean="0"/>
              <a:t>ρ</a:t>
            </a:r>
            <a:r>
              <a:rPr lang="pt-BR" i="1" dirty="0" err="1" smtClean="0"/>
              <a:t>gh</a:t>
            </a:r>
            <a:r>
              <a:rPr lang="pt-BR" i="1" dirty="0" smtClean="0"/>
              <a:t> </a:t>
            </a:r>
            <a:r>
              <a:rPr lang="pt-BR" i="1" dirty="0"/>
              <a:t>. O nível então pode então ser referenciado a h.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635</Words>
  <Application>Microsoft Office PowerPoint</Application>
  <PresentationFormat>Apresentação na tela (4:3)</PresentationFormat>
  <Paragraphs>26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INSTRUMENTAÇÃO</vt:lpstr>
      <vt:lpstr>Medição de Nível, Interface e Viscosidade de Líquidos</vt:lpstr>
      <vt:lpstr>Medição com visualização direta</vt:lpstr>
      <vt:lpstr>Medição com vareta molhada</vt:lpstr>
      <vt:lpstr>Arranjo mecânico e elétrico</vt:lpstr>
      <vt:lpstr>Chaves de nível</vt:lpstr>
      <vt:lpstr>Medição com pesagem</vt:lpstr>
      <vt:lpstr>Slide 8</vt:lpstr>
      <vt:lpstr>Slide 9</vt:lpstr>
      <vt:lpstr>Medição por pressão tanque aberto</vt:lpstr>
      <vt:lpstr>Medição por pressão tanque pressurizado por gás</vt:lpstr>
      <vt:lpstr>Slide 12</vt:lpstr>
      <vt:lpstr>Slide 13</vt:lpstr>
      <vt:lpstr>Slide 14</vt:lpstr>
      <vt:lpstr>Medição de capacitância entre placas paralelas</vt:lpstr>
      <vt:lpstr>Slide 16</vt:lpstr>
      <vt:lpstr>Slide 17</vt:lpstr>
      <vt:lpstr>Slide 18</vt:lpstr>
      <vt:lpstr>Slide 19</vt:lpstr>
      <vt:lpstr>Medição de nível com ultrassom</vt:lpstr>
      <vt:lpstr>Slide 21</vt:lpstr>
      <vt:lpstr>Slide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INSTRUMENTAÇÃO</dc:title>
  <dc:creator>ziaraeguia</dc:creator>
  <cp:lastModifiedBy>ziaraeguia</cp:lastModifiedBy>
  <cp:revision>3</cp:revision>
  <dcterms:created xsi:type="dcterms:W3CDTF">2019-04-23T20:09:56Z</dcterms:created>
  <dcterms:modified xsi:type="dcterms:W3CDTF">2019-04-23T20:27:36Z</dcterms:modified>
</cp:coreProperties>
</file>