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A33C-9B59-4E43-AF09-4C3F28466ADD}" type="datetimeFigureOut">
              <a:rPr lang="pt-BR" smtClean="0"/>
              <a:t>26/04/2019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1FE2-89AB-41A1-BF04-770234B2D9B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12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Viscosímetro </a:t>
            </a:r>
            <a:r>
              <a:rPr lang="pt-BR" b="1" dirty="0" err="1"/>
              <a:t>Brookfield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47775"/>
            <a:ext cx="3076575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Os viscosímetros do grupo secundário inferem a razão entre a tensão aplicada e a taxa </a:t>
            </a:r>
            <a:r>
              <a:rPr lang="pt-BR" dirty="0" smtClean="0"/>
              <a:t>de deformação </a:t>
            </a:r>
            <a:r>
              <a:rPr lang="pt-BR" dirty="0"/>
              <a:t>por meios indiretos, isto é, sem medir a tensão e deformação diretamente. </a:t>
            </a:r>
            <a:r>
              <a:rPr lang="pt-BR" dirty="0" smtClean="0"/>
              <a:t>Nesta categoria </a:t>
            </a:r>
            <a:r>
              <a:rPr lang="pt-BR" dirty="0"/>
              <a:t>estão o viscosímetro capilar, no qual a viscosidade é obtida por meio da medida </a:t>
            </a:r>
            <a:r>
              <a:rPr lang="pt-BR" dirty="0" smtClean="0"/>
              <a:t>do gradiente </a:t>
            </a:r>
            <a:r>
              <a:rPr lang="pt-BR" dirty="0"/>
              <a:t>de pressão de um escoamento laminar em um tubo e o viscosímetro de Stokes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No viscosímetro capilar, Q, L, D</a:t>
            </a:r>
            <a:r>
              <a:rPr lang="pt-BR" i="1" dirty="0"/>
              <a:t>P e D são, respectivamente, a vazão volumétrica, a </a:t>
            </a:r>
            <a:r>
              <a:rPr lang="pt-BR" i="1" dirty="0" smtClean="0"/>
              <a:t>distância </a:t>
            </a:r>
            <a:r>
              <a:rPr lang="pt-BR" dirty="0" smtClean="0"/>
              <a:t>entre </a:t>
            </a:r>
            <a:r>
              <a:rPr lang="pt-BR" dirty="0"/>
              <a:t>as tomadas de pressão, a </a:t>
            </a:r>
            <a:r>
              <a:rPr lang="pt-BR" dirty="0" smtClean="0"/>
              <a:t>diferença </a:t>
            </a:r>
            <a:r>
              <a:rPr lang="pt-BR" dirty="0"/>
              <a:t>de pressão e o diâmetro do tubo capilar, respectivamente.</a:t>
            </a:r>
          </a:p>
          <a:p>
            <a:pPr algn="just"/>
            <a:r>
              <a:rPr lang="pt-BR" dirty="0"/>
              <a:t>Esta relação aplica-se para um escoamento de </a:t>
            </a:r>
            <a:r>
              <a:rPr lang="pt-BR" dirty="0" err="1"/>
              <a:t>Poiseuille</a:t>
            </a:r>
            <a:r>
              <a:rPr lang="pt-BR" dirty="0"/>
              <a:t>, isto é, um escoamento em regime laminar </a:t>
            </a:r>
            <a:r>
              <a:rPr lang="pt-BR" dirty="0" smtClean="0"/>
              <a:t>e </a:t>
            </a:r>
            <a:r>
              <a:rPr lang="pt-BR" dirty="0" err="1" smtClean="0"/>
              <a:t>hidrodinâmicamente</a:t>
            </a:r>
            <a:r>
              <a:rPr lang="pt-BR" dirty="0" smtClean="0"/>
              <a:t> </a:t>
            </a:r>
            <a:r>
              <a:rPr lang="pt-BR" dirty="0"/>
              <a:t>desenvolvido.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No viscosímetro de Stokes as variáveis: g, D, </a:t>
            </a:r>
            <a:r>
              <a:rPr lang="el-GR" dirty="0" smtClean="0"/>
              <a:t>ρ</a:t>
            </a:r>
            <a:r>
              <a:rPr lang="pt-BR" dirty="0" smtClean="0"/>
              <a:t>s</a:t>
            </a:r>
            <a:r>
              <a:rPr lang="pt-BR" i="1" dirty="0" smtClean="0"/>
              <a:t>, </a:t>
            </a:r>
            <a:r>
              <a:rPr lang="el-GR" dirty="0" smtClean="0"/>
              <a:t>ρ</a:t>
            </a:r>
            <a:r>
              <a:rPr lang="pt-BR" i="1" dirty="0" smtClean="0"/>
              <a:t>f </a:t>
            </a:r>
            <a:r>
              <a:rPr lang="pt-BR" i="1" dirty="0"/>
              <a:t>e V são, respectivamente, </a:t>
            </a:r>
            <a:r>
              <a:rPr lang="pt-BR" i="1" dirty="0" smtClean="0"/>
              <a:t>a </a:t>
            </a:r>
            <a:r>
              <a:rPr lang="pt-BR" dirty="0" smtClean="0"/>
              <a:t>aceleração </a:t>
            </a:r>
            <a:r>
              <a:rPr lang="pt-BR" dirty="0"/>
              <a:t>da gravidade, o diâmetro da esfera, a densidade da esfera, a densidade do fluido e </a:t>
            </a:r>
            <a:r>
              <a:rPr lang="pt-BR" dirty="0" smtClean="0"/>
              <a:t>a velocidade </a:t>
            </a:r>
            <a:r>
              <a:rPr lang="pt-BR" dirty="0"/>
              <a:t>terminal de queda livre, isto é, a razão entre a distância L e o intervalo de tempo </a:t>
            </a:r>
            <a:r>
              <a:rPr lang="el-GR" dirty="0" smtClean="0"/>
              <a:t>Δ</a:t>
            </a:r>
            <a:r>
              <a:rPr lang="pt-BR" i="1" dirty="0" smtClean="0"/>
              <a:t>t </a:t>
            </a:r>
            <a:r>
              <a:rPr lang="pt-BR" i="1" dirty="0"/>
              <a:t>. </a:t>
            </a:r>
            <a:r>
              <a:rPr lang="pt-BR" i="1" dirty="0" smtClean="0"/>
              <a:t>Esta </a:t>
            </a:r>
            <a:r>
              <a:rPr lang="pt-BR" dirty="0" smtClean="0"/>
              <a:t>relação </a:t>
            </a:r>
            <a:r>
              <a:rPr lang="pt-BR" dirty="0"/>
              <a:t>aplica-se somente para esferas em queda livre em meio infinito, com Reynolds menores </a:t>
            </a:r>
            <a:r>
              <a:rPr lang="pt-BR" dirty="0" smtClean="0"/>
              <a:t>do que </a:t>
            </a:r>
            <a:r>
              <a:rPr lang="pt-BR" dirty="0"/>
              <a:t>1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/>
              <a:t>Esquema de viscosímetros secundários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" y="785818"/>
            <a:ext cx="7643871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86027"/>
            <a:ext cx="1643042" cy="384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Um viscosímetro de fácil manuseio é o de copo Ford, no qual a viscosidade está </a:t>
            </a:r>
            <a:r>
              <a:rPr lang="pt-BR" dirty="0" smtClean="0"/>
              <a:t>relacionada com </a:t>
            </a:r>
            <a:r>
              <a:rPr lang="pt-BR" dirty="0"/>
              <a:t>o tempo de esvaziamento de um copo de volume conhecido que tem um orifício calibrado na </a:t>
            </a:r>
            <a:r>
              <a:rPr lang="pt-BR" dirty="0" smtClean="0"/>
              <a:t>sua base</a:t>
            </a:r>
            <a:r>
              <a:rPr lang="pt-BR" dirty="0"/>
              <a:t>. O copo Ford é fornecido com um conjunto de orifícios-padrão (</a:t>
            </a:r>
            <a:r>
              <a:rPr lang="pt-BR" dirty="0" err="1"/>
              <a:t>giglê</a:t>
            </a:r>
            <a:r>
              <a:rPr lang="pt-BR" dirty="0"/>
              <a:t>) feitos de bronze polido. </a:t>
            </a:r>
            <a:r>
              <a:rPr lang="pt-BR" dirty="0" smtClean="0"/>
              <a:t>O orifícios </a:t>
            </a:r>
            <a:r>
              <a:rPr lang="pt-BR" dirty="0"/>
              <a:t>de número 2, 3 e 4 são utilizados para medir líquidos de baixa viscosidade, na faixa de 20 </a:t>
            </a:r>
            <a:r>
              <a:rPr lang="pt-BR" dirty="0" smtClean="0"/>
              <a:t>a 310 </a:t>
            </a:r>
            <a:r>
              <a:rPr lang="pt-BR" dirty="0" err="1"/>
              <a:t>centistokes</a:t>
            </a:r>
            <a:r>
              <a:rPr lang="pt-BR" dirty="0"/>
              <a:t>; os de número 5, 6, 7 e 8 para líquidos de viscosidade superior a 310 </a:t>
            </a:r>
            <a:r>
              <a:rPr lang="pt-BR" dirty="0" err="1"/>
              <a:t>cst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Como os viscosímetros primários realizam medidas diretas da taxa de deformação e </a:t>
            </a:r>
            <a:r>
              <a:rPr lang="pt-BR" dirty="0" smtClean="0"/>
              <a:t>da tensão</a:t>
            </a:r>
            <a:r>
              <a:rPr lang="pt-BR" dirty="0"/>
              <a:t>, eles podem ser aplicados para ensaios tanto de fluidos Newtonianos como de fluidos </a:t>
            </a:r>
            <a:r>
              <a:rPr lang="pt-BR" dirty="0" smtClean="0"/>
              <a:t>com comportamento </a:t>
            </a:r>
            <a:r>
              <a:rPr lang="pt-BR" dirty="0"/>
              <a:t>tensão versus deformação não-linear e/ou visco-elástico. Os </a:t>
            </a:r>
            <a:r>
              <a:rPr lang="pt-BR" dirty="0" smtClean="0"/>
              <a:t>viscosímetros secundários</a:t>
            </a:r>
            <a:r>
              <a:rPr lang="pt-BR" dirty="0"/>
              <a:t>, por outro lado, aplicam-se somente a fluidos Newtonianos, por medirem a </a:t>
            </a:r>
            <a:r>
              <a:rPr lang="pt-BR" dirty="0" smtClean="0"/>
              <a:t>viscosidade indiretamente</a:t>
            </a:r>
            <a:r>
              <a:rPr lang="pt-BR" dirty="0"/>
              <a:t>. Esta é a principal diferença entre eles.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aspectos que os diferenciam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1. O volume requerido de amostra nos viscosímetros de disco e cone-disco são os menores;</a:t>
            </a:r>
          </a:p>
          <a:p>
            <a:pPr algn="just"/>
            <a:r>
              <a:rPr lang="pt-BR" dirty="0"/>
              <a:t>2. A faixa operacional nos viscosímetros de disco e cone-disco é a maior;</a:t>
            </a:r>
          </a:p>
          <a:p>
            <a:pPr algn="just"/>
            <a:r>
              <a:rPr lang="pt-BR" dirty="0"/>
              <a:t>3. O custo do viscosímetro de Stokes é o menor. Entretanto, é o que necessita de maior </a:t>
            </a:r>
            <a:r>
              <a:rPr lang="pt-BR" dirty="0" smtClean="0"/>
              <a:t>volume de </a:t>
            </a:r>
            <a:r>
              <a:rPr lang="pt-BR" dirty="0"/>
              <a:t>fluido e só trabalha com líquidos translúcidos.</a:t>
            </a:r>
          </a:p>
          <a:p>
            <a:pPr algn="just"/>
            <a:r>
              <a:rPr lang="pt-BR" dirty="0"/>
              <a:t>4. Pelo fato de requererem o menor volume de fluido, os viscosímetros de disco e </a:t>
            </a:r>
            <a:r>
              <a:rPr lang="pt-BR" dirty="0" smtClean="0"/>
              <a:t>cone-disco são </a:t>
            </a:r>
            <a:r>
              <a:rPr lang="pt-BR" dirty="0"/>
              <a:t>os que mais facilmente se adaptam para ensaios em temperaturas diferentes </a:t>
            </a:r>
            <a:r>
              <a:rPr lang="pt-BR" dirty="0" smtClean="0"/>
              <a:t>da temperatura </a:t>
            </a:r>
            <a:r>
              <a:rPr lang="pt-BR" dirty="0"/>
              <a:t>ambiente.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Viscosímetro Copo Ford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9484" y="1714499"/>
            <a:ext cx="4008466" cy="515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Viscosidade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Quando </a:t>
            </a:r>
            <a:r>
              <a:rPr lang="pt-BR" dirty="0"/>
              <a:t>deformamos </a:t>
            </a:r>
            <a:r>
              <a:rPr lang="pt-BR" dirty="0" smtClean="0"/>
              <a:t>um sólido</a:t>
            </a:r>
            <a:r>
              <a:rPr lang="pt-BR" dirty="0"/>
              <a:t>, isto é, quando aplicamos a ele uma tensão, o sólido exerce uma força que se opõem à </a:t>
            </a:r>
            <a:r>
              <a:rPr lang="pt-BR" dirty="0" smtClean="0"/>
              <a:t>tensão;</a:t>
            </a:r>
          </a:p>
          <a:p>
            <a:pPr algn="just"/>
            <a:r>
              <a:rPr lang="pt-BR" dirty="0"/>
              <a:t>Para tensões pequenas, a força restauradora é proporcional à tensão e temos a lei de </a:t>
            </a:r>
            <a:r>
              <a:rPr lang="pt-BR" dirty="0" err="1"/>
              <a:t>Hooke</a:t>
            </a:r>
            <a:r>
              <a:rPr lang="pt-BR" dirty="0"/>
              <a:t>, </a:t>
            </a:r>
            <a:r>
              <a:rPr lang="pt-BR" dirty="0" smtClean="0"/>
              <a:t>como vimos</a:t>
            </a:r>
            <a:r>
              <a:rPr lang="pt-BR" dirty="0"/>
              <a:t>. Os fluidos reais também reagem à tensão. Entretanto, no fluidos não é mais a magnitude </a:t>
            </a:r>
            <a:r>
              <a:rPr lang="pt-BR" dirty="0" smtClean="0"/>
              <a:t>da tensão </a:t>
            </a:r>
            <a:r>
              <a:rPr lang="pt-BR" dirty="0"/>
              <a:t>que é importante, mas sim a taxa à qual a tensão é produzida.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Um escoamento simples está mostrado </a:t>
            </a:r>
            <a:r>
              <a:rPr lang="pt-BR" dirty="0" smtClean="0"/>
              <a:t>para </a:t>
            </a:r>
            <a:r>
              <a:rPr lang="pt-BR" dirty="0"/>
              <a:t>ilustrar a definição de viscosidade.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-26001"/>
            <a:ext cx="7970950" cy="68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Arrasto entre duas placas paralelas. A inferior está estacionária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dirty="0"/>
              <a:t>Se a força por unidade de área na placa superior fosse medida, </a:t>
            </a:r>
            <a:r>
              <a:rPr lang="pt-BR" dirty="0" smtClean="0"/>
              <a:t>encontraríamos F/A </a:t>
            </a:r>
            <a:r>
              <a:rPr lang="pt-BR" dirty="0"/>
              <a:t>= μ V/d , isto é, a tensão cisalhante F/A é igual à viscosidade vezes a taxa de deformação, V/d</a:t>
            </a:r>
            <a:r>
              <a:rPr lang="pt-BR" dirty="0" smtClean="0"/>
              <a:t>, sendo </a:t>
            </a:r>
            <a:r>
              <a:rPr lang="pt-BR" dirty="0"/>
              <a:t>d a distância entre as placas. Esta relação essencialmente define a viscosidade.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47420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/>
              <a:t>unidade de viscosidade no sistema SI é Kg/(</a:t>
            </a:r>
            <a:r>
              <a:rPr lang="pt-BR" dirty="0" err="1"/>
              <a:t>ms</a:t>
            </a:r>
            <a:r>
              <a:rPr lang="pt-BR" dirty="0"/>
              <a:t>), ou </a:t>
            </a:r>
            <a:r>
              <a:rPr lang="pt-BR" dirty="0" err="1" smtClean="0"/>
              <a:t>Ns</a:t>
            </a:r>
            <a:r>
              <a:rPr lang="pt-BR" dirty="0" smtClean="0"/>
              <a:t>/</a:t>
            </a:r>
            <a:r>
              <a:rPr lang="pt-BR" dirty="0" err="1" smtClean="0"/>
              <a:t>m²</a:t>
            </a:r>
            <a:r>
              <a:rPr lang="pt-BR" dirty="0" smtClean="0"/>
              <a:t> ou </a:t>
            </a:r>
            <a:r>
              <a:rPr lang="pt-BR" dirty="0" err="1" smtClean="0"/>
              <a:t>Poiseuille</a:t>
            </a:r>
            <a:r>
              <a:rPr lang="pt-BR" dirty="0"/>
              <a:t>. Infelizmente, ninguém o utiliza, sendo corrente a adoção da unidade do antigo sistema </a:t>
            </a:r>
            <a:r>
              <a:rPr lang="pt-BR" dirty="0" err="1" smtClean="0"/>
              <a:t>cgs</a:t>
            </a:r>
            <a:r>
              <a:rPr lang="pt-BR" dirty="0" smtClean="0"/>
              <a:t> g</a:t>
            </a:r>
            <a:r>
              <a:rPr lang="pt-BR" dirty="0"/>
              <a:t>/(</a:t>
            </a:r>
            <a:r>
              <a:rPr lang="pt-BR" dirty="0" err="1"/>
              <a:t>cms</a:t>
            </a:r>
            <a:r>
              <a:rPr lang="pt-BR" dirty="0"/>
              <a:t>), </a:t>
            </a:r>
            <a:r>
              <a:rPr lang="pt-BR" dirty="0" err="1"/>
              <a:t>Poise</a:t>
            </a:r>
            <a:r>
              <a:rPr lang="pt-BR" dirty="0"/>
              <a:t>, ou ainda o </a:t>
            </a:r>
            <a:r>
              <a:rPr lang="pt-BR" dirty="0" err="1"/>
              <a:t>centiPoise</a:t>
            </a:r>
            <a:r>
              <a:rPr lang="pt-BR" dirty="0"/>
              <a:t> igual a </a:t>
            </a:r>
            <a:r>
              <a:rPr lang="pt-BR" dirty="0" smtClean="0"/>
              <a:t>10-² </a:t>
            </a:r>
            <a:r>
              <a:rPr lang="pt-BR" dirty="0" err="1"/>
              <a:t>Poise</a:t>
            </a:r>
            <a:r>
              <a:rPr lang="pt-BR" dirty="0"/>
              <a:t>. Se Kg/m s é igual a 10 g/cm s, para </a:t>
            </a:r>
            <a:r>
              <a:rPr lang="pt-BR" dirty="0" smtClean="0"/>
              <a:t>converter de </a:t>
            </a:r>
            <a:r>
              <a:rPr lang="pt-BR" dirty="0" err="1"/>
              <a:t>cP</a:t>
            </a:r>
            <a:r>
              <a:rPr lang="pt-BR" dirty="0"/>
              <a:t> para Kg/m s multiplique por 1000. Esta é a chamada viscosidade dinâmica, que não </a:t>
            </a:r>
            <a:r>
              <a:rPr lang="pt-BR" dirty="0" smtClean="0"/>
              <a:t>está relacionada </a:t>
            </a:r>
            <a:r>
              <a:rPr lang="pt-BR" dirty="0"/>
              <a:t>com a densidade.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viscosidade cinemática é a viscosidade dinâmica dividida pela densidade </a:t>
            </a:r>
            <a:r>
              <a:rPr lang="pt-BR" dirty="0" smtClean="0"/>
              <a:t>do fluido,n </a:t>
            </a:r>
            <a:r>
              <a:rPr lang="pt-BR" dirty="0"/>
              <a:t>= μ </a:t>
            </a:r>
            <a:r>
              <a:rPr lang="pt-BR" b="1" dirty="0"/>
              <a:t>/ </a:t>
            </a:r>
            <a:r>
              <a:rPr lang="el-GR" b="1" dirty="0" smtClean="0"/>
              <a:t>ρ</a:t>
            </a:r>
            <a:r>
              <a:rPr lang="pt-BR" b="1" dirty="0" smtClean="0"/>
              <a:t> </a:t>
            </a:r>
            <a:r>
              <a:rPr lang="pt-BR" b="1" dirty="0"/>
              <a:t>. No sistema SI tem unidade de m2/s, mas usualmente é medida em </a:t>
            </a:r>
            <a:r>
              <a:rPr lang="pt-BR" b="1" dirty="0" err="1"/>
              <a:t>centiStokes</a:t>
            </a:r>
            <a:r>
              <a:rPr lang="pt-BR" b="1" dirty="0"/>
              <a:t>, </a:t>
            </a:r>
            <a:r>
              <a:rPr lang="pt-BR" b="1" dirty="0" err="1"/>
              <a:t>cS</a:t>
            </a:r>
            <a:r>
              <a:rPr lang="pt-BR" b="1" dirty="0"/>
              <a:t>.</a:t>
            </a:r>
          </a:p>
          <a:p>
            <a:pPr algn="just"/>
            <a:r>
              <a:rPr lang="pt-BR" dirty="0"/>
              <a:t>O Stokes é </a:t>
            </a:r>
            <a:r>
              <a:rPr lang="pt-BR" dirty="0" err="1" smtClean="0"/>
              <a:t>cm²</a:t>
            </a:r>
            <a:r>
              <a:rPr lang="pt-BR" dirty="0" smtClean="0"/>
              <a:t>/s</a:t>
            </a:r>
            <a:r>
              <a:rPr lang="pt-BR" dirty="0"/>
              <a:t>; assim, para obter a viscosidade em </a:t>
            </a:r>
            <a:r>
              <a:rPr lang="pt-BR" dirty="0" err="1" smtClean="0"/>
              <a:t>m²</a:t>
            </a:r>
            <a:r>
              <a:rPr lang="pt-BR" dirty="0" smtClean="0"/>
              <a:t>/s</a:t>
            </a:r>
            <a:r>
              <a:rPr lang="pt-BR" dirty="0"/>
              <a:t>, multiplique a viscosidade em </a:t>
            </a:r>
            <a:r>
              <a:rPr lang="pt-BR" dirty="0" err="1"/>
              <a:t>cS</a:t>
            </a:r>
            <a:r>
              <a:rPr lang="pt-BR" dirty="0"/>
              <a:t> por 10-4.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59" y="-20056"/>
            <a:ext cx="4215583" cy="687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 viscosidade é medida em </a:t>
            </a:r>
            <a:r>
              <a:rPr lang="pt-BR" b="1" dirty="0"/>
              <a:t>viscosímetros</a:t>
            </a:r>
            <a:r>
              <a:rPr lang="pt-BR" dirty="0"/>
              <a:t>, os quais podem ser classificados em dois grupos</a:t>
            </a:r>
            <a:r>
              <a:rPr lang="pt-BR" dirty="0" smtClean="0"/>
              <a:t>: </a:t>
            </a:r>
            <a:r>
              <a:rPr lang="pt-BR" b="1" dirty="0" smtClean="0"/>
              <a:t>primário </a:t>
            </a:r>
            <a:r>
              <a:rPr lang="pt-BR" b="1" dirty="0"/>
              <a:t>e secundário</a:t>
            </a:r>
            <a:r>
              <a:rPr lang="pt-BR" dirty="0"/>
              <a:t>. No grupo primário estão os instrumentos que realizam medidas diretas </a:t>
            </a:r>
            <a:r>
              <a:rPr lang="pt-BR" dirty="0" smtClean="0"/>
              <a:t>da tensão </a:t>
            </a:r>
            <a:r>
              <a:rPr lang="pt-BR" dirty="0"/>
              <a:t>e da taxa de deformação do fluido. Instrumentos com diversos arranjos podem ser </a:t>
            </a:r>
            <a:r>
              <a:rPr lang="pt-BR" dirty="0" smtClean="0"/>
              <a:t>concebidos para </a:t>
            </a:r>
            <a:r>
              <a:rPr lang="pt-BR" dirty="0"/>
              <a:t>este fim: entre eles há o de disco, o de cone-disco e o de cilindro rotativo, todos eles visando </a:t>
            </a:r>
            <a:r>
              <a:rPr lang="pt-BR" dirty="0" smtClean="0"/>
              <a:t>a reprodução </a:t>
            </a:r>
            <a:r>
              <a:rPr lang="pt-BR" dirty="0"/>
              <a:t>do escoamento entre placas planas paralelas visto acima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866</Words>
  <Application>Microsoft Office PowerPoint</Application>
  <PresentationFormat>Apresentação na tela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INSTRUMENTAÇÃO</vt:lpstr>
      <vt:lpstr>Viscosidade</vt:lpstr>
      <vt:lpstr>Slide 3</vt:lpstr>
      <vt:lpstr>Slide 4</vt:lpstr>
      <vt:lpstr>Arrasto entre duas placas paralelas. A inferior está estacionária</vt:lpstr>
      <vt:lpstr>Slide 6</vt:lpstr>
      <vt:lpstr>Slide 7</vt:lpstr>
      <vt:lpstr>Slide 8</vt:lpstr>
      <vt:lpstr>Slide 9</vt:lpstr>
      <vt:lpstr>Viscosímetro Brookfield</vt:lpstr>
      <vt:lpstr>Slide 11</vt:lpstr>
      <vt:lpstr>Slide 12</vt:lpstr>
      <vt:lpstr>Slide 13</vt:lpstr>
      <vt:lpstr>Esquema de viscosímetros secundários</vt:lpstr>
      <vt:lpstr>Slide 15</vt:lpstr>
      <vt:lpstr>Slide 16</vt:lpstr>
      <vt:lpstr>aspectos que os diferenciam</vt:lpstr>
      <vt:lpstr>Viscosímetro Copo Ford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INSTRUMENTAÇÃO</dc:title>
  <dc:creator>ziaraeguia</dc:creator>
  <cp:lastModifiedBy>ziaraeguia</cp:lastModifiedBy>
  <cp:revision>2</cp:revision>
  <dcterms:created xsi:type="dcterms:W3CDTF">2019-04-26T19:05:59Z</dcterms:created>
  <dcterms:modified xsi:type="dcterms:W3CDTF">2019-04-26T19:25:58Z</dcterms:modified>
</cp:coreProperties>
</file>