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212-572B-40B3-9EA6-BC779EAC315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1019-308A-4555-A2C1-CE6B3145F2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212-572B-40B3-9EA6-BC779EAC315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1019-308A-4555-A2C1-CE6B3145F2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212-572B-40B3-9EA6-BC779EAC315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1019-308A-4555-A2C1-CE6B3145F2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212-572B-40B3-9EA6-BC779EAC315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1019-308A-4555-A2C1-CE6B3145F2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212-572B-40B3-9EA6-BC779EAC315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1019-308A-4555-A2C1-CE6B3145F2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212-572B-40B3-9EA6-BC779EAC315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1019-308A-4555-A2C1-CE6B3145F2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212-572B-40B3-9EA6-BC779EAC315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1019-308A-4555-A2C1-CE6B3145F2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212-572B-40B3-9EA6-BC779EAC315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1019-308A-4555-A2C1-CE6B3145F2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212-572B-40B3-9EA6-BC779EAC315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1019-308A-4555-A2C1-CE6B3145F2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212-572B-40B3-9EA6-BC779EAC315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1019-308A-4555-A2C1-CE6B3145F2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212-572B-40B3-9EA6-BC779EAC315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1019-308A-4555-A2C1-CE6B3145F2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0212-572B-40B3-9EA6-BC779EAC3151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31019-308A-4555-A2C1-CE6B3145F2D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INSTRUMENTAÇÃO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13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Note que esta equação relaciona variações de resistência elétrica do condutor com </a:t>
            </a:r>
            <a:r>
              <a:rPr lang="pt-BR" dirty="0" smtClean="0"/>
              <a:t>variações de </a:t>
            </a:r>
            <a:r>
              <a:rPr lang="pt-BR" dirty="0"/>
              <a:t>resistividade (o chamado termo </a:t>
            </a:r>
            <a:r>
              <a:rPr lang="pt-BR" dirty="0" err="1"/>
              <a:t>piezoresistivo</a:t>
            </a:r>
            <a:r>
              <a:rPr lang="pt-BR" dirty="0"/>
              <a:t>), com a deformação axial do </a:t>
            </a:r>
            <a:r>
              <a:rPr lang="pt-BR" dirty="0" smtClean="0"/>
              <a:t>condutor </a:t>
            </a:r>
            <a:r>
              <a:rPr lang="pt-BR" b="1" dirty="0" smtClean="0"/>
              <a:t>(</a:t>
            </a:r>
            <a:r>
              <a:rPr lang="el-GR" b="1" dirty="0" smtClean="0"/>
              <a:t>ε</a:t>
            </a:r>
            <a:r>
              <a:rPr lang="pt-BR" b="1" dirty="0" smtClean="0"/>
              <a:t> </a:t>
            </a:r>
            <a:r>
              <a:rPr lang="pt-BR" b="1" i="1" dirty="0"/>
              <a:t>a = dL / L) e com a variação da área de seção transversal A. Veremos a seguir que </a:t>
            </a:r>
            <a:r>
              <a:rPr lang="pt-BR" b="1" i="1" dirty="0" err="1"/>
              <a:t>dA</a:t>
            </a:r>
            <a:r>
              <a:rPr lang="pt-BR" b="1" i="1" dirty="0"/>
              <a:t>/A e </a:t>
            </a:r>
            <a:r>
              <a:rPr lang="pt-BR" b="1" i="1" dirty="0" err="1" smtClean="0"/>
              <a:t>dL</a:t>
            </a:r>
            <a:r>
              <a:rPr lang="pt-BR" b="1" i="1" dirty="0" smtClean="0"/>
              <a:t>/L </a:t>
            </a:r>
            <a:r>
              <a:rPr lang="pt-BR" dirty="0" smtClean="0"/>
              <a:t>estão </a:t>
            </a:r>
            <a:r>
              <a:rPr lang="pt-BR" dirty="0"/>
              <a:t>relacionados. Assim, se a variação de resistividade do condutor é pequena, estando ele </a:t>
            </a:r>
            <a:r>
              <a:rPr lang="pt-BR" dirty="0" smtClean="0"/>
              <a:t>sob carga </a:t>
            </a:r>
            <a:r>
              <a:rPr lang="pt-BR" dirty="0"/>
              <a:t>ou não, pode-se pensar em medir a deformação de um condutor metálico medindo-se </a:t>
            </a:r>
            <a:r>
              <a:rPr lang="pt-BR" dirty="0" smtClean="0"/>
              <a:t>a variação </a:t>
            </a:r>
            <a:r>
              <a:rPr lang="pt-BR" dirty="0"/>
              <a:t>de sua resistência elétrica, estando ele sem carregamento ou com carregamento.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Como medir </a:t>
            </a:r>
            <a:r>
              <a:rPr lang="pt-BR" dirty="0"/>
              <a:t>com </a:t>
            </a:r>
            <a:r>
              <a:rPr lang="pt-BR" dirty="0" err="1"/>
              <a:t>extensômetros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Inicialmente deve-se selecionar o </a:t>
            </a:r>
            <a:r>
              <a:rPr lang="pt-BR" dirty="0" err="1"/>
              <a:t>extensômetro</a:t>
            </a:r>
            <a:r>
              <a:rPr lang="pt-BR" dirty="0"/>
              <a:t> </a:t>
            </a:r>
            <a:r>
              <a:rPr lang="pt-BR" dirty="0" smtClean="0"/>
              <a:t>dentre os </a:t>
            </a:r>
            <a:r>
              <a:rPr lang="pt-BR" dirty="0"/>
              <a:t>ofertados por fabricantes. A variável básica é o denominado fator do </a:t>
            </a:r>
            <a:r>
              <a:rPr lang="pt-BR" dirty="0" err="1"/>
              <a:t>extensômetro</a:t>
            </a:r>
            <a:r>
              <a:rPr lang="pt-BR" dirty="0"/>
              <a:t>, K, </a:t>
            </a:r>
            <a:r>
              <a:rPr lang="pt-BR" dirty="0" smtClean="0"/>
              <a:t>fornecido nos </a:t>
            </a:r>
            <a:r>
              <a:rPr lang="pt-BR" dirty="0"/>
              <a:t>catálogos dos fabricantes. O fator do </a:t>
            </a:r>
            <a:r>
              <a:rPr lang="pt-BR" dirty="0" err="1"/>
              <a:t>extensômetro</a:t>
            </a:r>
            <a:r>
              <a:rPr lang="pt-BR" dirty="0"/>
              <a:t> é a razão entre a variação relativa </a:t>
            </a:r>
            <a:r>
              <a:rPr lang="pt-BR" dirty="0" smtClean="0"/>
              <a:t>da resistência </a:t>
            </a:r>
            <a:r>
              <a:rPr lang="pt-BR" dirty="0"/>
              <a:t>e a deformação axial, </a:t>
            </a:r>
            <a:r>
              <a:rPr lang="pt-BR" b="1" dirty="0" smtClean="0"/>
              <a:t>(</a:t>
            </a:r>
            <a:r>
              <a:rPr lang="pt-BR" b="1" i="1" dirty="0" err="1" smtClean="0"/>
              <a:t>dR</a:t>
            </a:r>
            <a:r>
              <a:rPr lang="pt-BR" b="1" i="1" dirty="0" smtClean="0"/>
              <a:t> </a:t>
            </a:r>
            <a:r>
              <a:rPr lang="pt-BR" b="1" dirty="0" smtClean="0"/>
              <a:t>/ </a:t>
            </a:r>
            <a:r>
              <a:rPr lang="pt-BR" b="1" i="1" dirty="0" smtClean="0"/>
              <a:t>R </a:t>
            </a:r>
            <a:r>
              <a:rPr lang="pt-BR" b="1" dirty="0" smtClean="0"/>
              <a:t>/</a:t>
            </a:r>
            <a:r>
              <a:rPr lang="pt-BR" b="1" i="1" dirty="0" smtClean="0"/>
              <a:t> </a:t>
            </a:r>
            <a:r>
              <a:rPr lang="el-GR" b="1" i="1" dirty="0" smtClean="0"/>
              <a:t>ε</a:t>
            </a:r>
            <a:r>
              <a:rPr lang="pt-BR" b="1" i="1" dirty="0" smtClean="0"/>
              <a:t> a</a:t>
            </a:r>
            <a:r>
              <a:rPr lang="pt-BR" b="1" dirty="0" smtClean="0"/>
              <a:t> </a:t>
            </a:r>
            <a:r>
              <a:rPr lang="pt-BR" b="1" dirty="0"/>
              <a:t>) </a:t>
            </a:r>
            <a:r>
              <a:rPr lang="pt-BR" b="1" i="1" dirty="0" smtClean="0"/>
              <a:t>. </a:t>
            </a:r>
            <a:r>
              <a:rPr lang="pt-BR" b="1" i="1" dirty="0"/>
              <a:t>O </a:t>
            </a:r>
            <a:r>
              <a:rPr lang="pt-BR" b="1" i="1" dirty="0" err="1"/>
              <a:t>extensômetro</a:t>
            </a:r>
            <a:r>
              <a:rPr lang="pt-BR" b="1" i="1" dirty="0"/>
              <a:t> é então instalado (colado) </a:t>
            </a:r>
            <a:r>
              <a:rPr lang="pt-BR" b="1" i="1" dirty="0" smtClean="0"/>
              <a:t>no </a:t>
            </a:r>
            <a:r>
              <a:rPr lang="pt-BR" dirty="0" smtClean="0"/>
              <a:t>material </a:t>
            </a:r>
            <a:r>
              <a:rPr lang="pt-BR" dirty="0"/>
              <a:t>que sofrerá carregamento e ligado ao circuito eletrônico (ponte de </a:t>
            </a:r>
            <a:r>
              <a:rPr lang="pt-BR" dirty="0" err="1"/>
              <a:t>Wheatstone</a:t>
            </a:r>
            <a:r>
              <a:rPr lang="pt-BR" dirty="0"/>
              <a:t>) que </a:t>
            </a:r>
            <a:r>
              <a:rPr lang="pt-BR" dirty="0" smtClean="0"/>
              <a:t>o alimentará </a:t>
            </a:r>
            <a:r>
              <a:rPr lang="pt-BR" dirty="0"/>
              <a:t>e medirá. O material é submetido ao carregamento, a variação relativa da resistência</a:t>
            </a:r>
            <a:r>
              <a:rPr lang="pt-BR" dirty="0" smtClean="0"/>
              <a:t>, </a:t>
            </a:r>
            <a:r>
              <a:rPr lang="pt-BR" dirty="0" err="1" smtClean="0"/>
              <a:t>dR</a:t>
            </a:r>
            <a:r>
              <a:rPr lang="pt-BR" dirty="0" smtClean="0"/>
              <a:t>/R</a:t>
            </a:r>
            <a:r>
              <a:rPr lang="pt-BR" dirty="0"/>
              <a:t>, será medida, e a deformação axial poderá ser calculada. Usando então a lei de </a:t>
            </a:r>
            <a:r>
              <a:rPr lang="pt-BR" dirty="0" err="1"/>
              <a:t>Hooke</a:t>
            </a:r>
            <a:r>
              <a:rPr lang="pt-BR" dirty="0"/>
              <a:t>, </a:t>
            </a:r>
            <a:r>
              <a:rPr lang="pt-BR" dirty="0" smtClean="0"/>
              <a:t>a tensão </a:t>
            </a:r>
            <a:r>
              <a:rPr lang="pt-BR" dirty="0"/>
              <a:t>poderá ser calculada.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É importante desenvolver a equação final da operação do </a:t>
            </a:r>
            <a:r>
              <a:rPr lang="pt-BR" dirty="0" err="1"/>
              <a:t>extensômetro</a:t>
            </a:r>
            <a:r>
              <a:rPr lang="pt-BR" dirty="0"/>
              <a:t> em termos do </a:t>
            </a:r>
            <a:r>
              <a:rPr lang="pt-BR" dirty="0" smtClean="0"/>
              <a:t>fator de </a:t>
            </a:r>
            <a:r>
              <a:rPr lang="pt-BR" dirty="0"/>
              <a:t>carregamento K, para mostrar a influência do termo </a:t>
            </a:r>
            <a:r>
              <a:rPr lang="pt-BR" dirty="0" err="1"/>
              <a:t>piezoresistivo</a:t>
            </a:r>
            <a:r>
              <a:rPr lang="pt-BR" dirty="0"/>
              <a:t> (o que contém a </a:t>
            </a:r>
            <a:r>
              <a:rPr lang="pt-BR" dirty="0" smtClean="0"/>
              <a:t>variação relativa </a:t>
            </a:r>
            <a:r>
              <a:rPr lang="pt-BR" dirty="0"/>
              <a:t>da resistividade do material) no cálculo: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0648" y="4929198"/>
            <a:ext cx="392820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último termo à direita do sinal de igualdade é o termo </a:t>
            </a:r>
            <a:r>
              <a:rPr lang="pt-BR" dirty="0" err="1"/>
              <a:t>piezoresistivo</a:t>
            </a:r>
            <a:r>
              <a:rPr lang="pt-BR" dirty="0"/>
              <a:t>, o qual se </a:t>
            </a:r>
            <a:r>
              <a:rPr lang="pt-BR" dirty="0" smtClean="0"/>
              <a:t>espera manter </a:t>
            </a:r>
            <a:r>
              <a:rPr lang="pt-BR" dirty="0"/>
              <a:t>constante durante o carregamento do material.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14488"/>
            <a:ext cx="8858280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err="1"/>
              <a:t>Extensômetros</a:t>
            </a:r>
            <a:r>
              <a:rPr lang="pt-BR" sz="2400" b="1" dirty="0"/>
              <a:t> (a) "dual" da MFL (b) "</a:t>
            </a:r>
            <a:r>
              <a:rPr lang="pt-BR" sz="2400" b="1" dirty="0" err="1"/>
              <a:t>rosette</a:t>
            </a:r>
            <a:r>
              <a:rPr lang="pt-BR" sz="2400" b="1" dirty="0"/>
              <a:t>" (roseta) da MFL (c) simples da </a:t>
            </a:r>
            <a:r>
              <a:rPr lang="pt-BR" sz="2400" b="1" dirty="0" err="1"/>
              <a:t>Vishay</a:t>
            </a:r>
            <a:endParaRPr lang="pt-BR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857363"/>
            <a:ext cx="2071702" cy="310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1934" y="2143116"/>
            <a:ext cx="2648759" cy="264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857364"/>
            <a:ext cx="1428760" cy="349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A roseta </a:t>
            </a:r>
            <a:r>
              <a:rPr lang="pt-BR" dirty="0" smtClean="0"/>
              <a:t>ao centro é </a:t>
            </a:r>
            <a:r>
              <a:rPr lang="pt-BR" dirty="0"/>
              <a:t>usada quando se deseja medir as três componentes planas </a:t>
            </a:r>
            <a:r>
              <a:rPr lang="pt-BR" dirty="0" smtClean="0"/>
              <a:t>da deformação</a:t>
            </a:r>
            <a:r>
              <a:rPr lang="pt-BR" dirty="0"/>
              <a:t>, pois o </a:t>
            </a:r>
            <a:r>
              <a:rPr lang="pt-BR" dirty="0" err="1"/>
              <a:t>extensômetro</a:t>
            </a:r>
            <a:r>
              <a:rPr lang="pt-BR" dirty="0"/>
              <a:t> só pode medir efetivamente a deformação em uma direção. Assim</a:t>
            </a:r>
            <a:r>
              <a:rPr lang="pt-BR" dirty="0" smtClean="0"/>
              <a:t>, para </a:t>
            </a:r>
            <a:r>
              <a:rPr lang="pt-BR" dirty="0"/>
              <a:t>determinar as três componentes independentes de uma deformação plana, três </a:t>
            </a:r>
            <a:r>
              <a:rPr lang="pt-BR" dirty="0" smtClean="0"/>
              <a:t>medidas linearmente </a:t>
            </a:r>
            <a:r>
              <a:rPr lang="pt-BR" dirty="0"/>
              <a:t>independentes devem ser realizadas por três </a:t>
            </a:r>
            <a:r>
              <a:rPr lang="pt-BR" dirty="0" err="1"/>
              <a:t>extensômetros</a:t>
            </a:r>
            <a:r>
              <a:rPr lang="pt-BR" dirty="0"/>
              <a:t>, com a forma de roseta. </a:t>
            </a:r>
            <a:r>
              <a:rPr lang="pt-BR" dirty="0" smtClean="0"/>
              <a:t>E A direita está </a:t>
            </a:r>
            <a:r>
              <a:rPr lang="pt-BR" dirty="0"/>
              <a:t>um </a:t>
            </a:r>
            <a:r>
              <a:rPr lang="pt-BR" dirty="0" err="1"/>
              <a:t>extensômetro</a:t>
            </a:r>
            <a:r>
              <a:rPr lang="pt-BR" dirty="0"/>
              <a:t> simples da </a:t>
            </a:r>
            <a:r>
              <a:rPr lang="pt-BR" dirty="0" err="1"/>
              <a:t>Vishay</a:t>
            </a:r>
            <a:r>
              <a:rPr lang="pt-BR" dirty="0"/>
              <a:t> para medição de </a:t>
            </a:r>
            <a:r>
              <a:rPr lang="pt-BR" dirty="0" smtClean="0"/>
              <a:t>deformações unidimensionais </a:t>
            </a:r>
            <a:r>
              <a:rPr lang="pt-BR" dirty="0"/>
              <a:t>ao longo do eixo principal do </a:t>
            </a:r>
            <a:r>
              <a:rPr lang="pt-BR" dirty="0" err="1"/>
              <a:t>extensômetro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O importante então é pensar que, antes de tudo, o </a:t>
            </a:r>
            <a:r>
              <a:rPr lang="pt-BR" dirty="0" err="1"/>
              <a:t>extensômetro</a:t>
            </a:r>
            <a:r>
              <a:rPr lang="pt-BR" dirty="0"/>
              <a:t> é um resistor. Opera </a:t>
            </a:r>
            <a:r>
              <a:rPr lang="pt-BR" dirty="0" smtClean="0"/>
              <a:t>como um </a:t>
            </a:r>
            <a:r>
              <a:rPr lang="pt-BR" dirty="0"/>
              <a:t>resistor independentemente do material do qual é feito, se metálico ou semi-condutor; da </a:t>
            </a:r>
            <a:r>
              <a:rPr lang="pt-BR" dirty="0" smtClean="0"/>
              <a:t>sua forma </a:t>
            </a:r>
            <a:r>
              <a:rPr lang="pt-BR" dirty="0"/>
              <a:t>construtiva, se fio metálico ou chapa; se feito de fio, este pode ser redondo ou oval, </a:t>
            </a:r>
            <a:r>
              <a:rPr lang="pt-BR" dirty="0" err="1"/>
              <a:t>etc</a:t>
            </a:r>
            <a:r>
              <a:rPr lang="pt-BR" dirty="0"/>
              <a:t>, etc. </a:t>
            </a:r>
            <a:r>
              <a:rPr lang="pt-BR" dirty="0" smtClean="0"/>
              <a:t>E as </a:t>
            </a:r>
            <a:r>
              <a:rPr lang="pt-BR" dirty="0"/>
              <a:t>formas dos </a:t>
            </a:r>
            <a:r>
              <a:rPr lang="pt-BR" dirty="0" err="1"/>
              <a:t>extensômetros</a:t>
            </a:r>
            <a:r>
              <a:rPr lang="pt-BR" dirty="0"/>
              <a:t> podem ser muitas, dependendo da aplicação a que se destinam. Mas </a:t>
            </a:r>
            <a:r>
              <a:rPr lang="pt-BR" dirty="0" smtClean="0"/>
              <a:t>o importante </a:t>
            </a:r>
            <a:r>
              <a:rPr lang="pt-BR" dirty="0"/>
              <a:t>é ter em mente que o </a:t>
            </a:r>
            <a:r>
              <a:rPr lang="pt-BR" dirty="0" err="1"/>
              <a:t>extensômetro</a:t>
            </a:r>
            <a:r>
              <a:rPr lang="pt-BR" dirty="0"/>
              <a:t> é, independentemente das múltiplas escolhas que </a:t>
            </a:r>
            <a:r>
              <a:rPr lang="pt-BR" dirty="0" smtClean="0"/>
              <a:t>se possa </a:t>
            </a:r>
            <a:r>
              <a:rPr lang="pt-BR" dirty="0"/>
              <a:t>ter, feito de filamentos metálicos. Para sua operação ele é colado ao material que </a:t>
            </a:r>
            <a:r>
              <a:rPr lang="pt-BR" dirty="0" smtClean="0"/>
              <a:t>será carregado </a:t>
            </a:r>
            <a:r>
              <a:rPr lang="pt-BR" dirty="0"/>
              <a:t>estática ou dinamicamente, mas passa também a ser um elemento resistor de uma </a:t>
            </a:r>
            <a:r>
              <a:rPr lang="pt-BR" dirty="0" smtClean="0"/>
              <a:t>ponte de </a:t>
            </a:r>
            <a:r>
              <a:rPr lang="pt-BR" dirty="0" err="1"/>
              <a:t>Wheatstone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68919"/>
            <a:ext cx="6786610" cy="6387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Uma </a:t>
            </a:r>
            <a:r>
              <a:rPr lang="pt-BR" dirty="0"/>
              <a:t>ponte de </a:t>
            </a:r>
            <a:r>
              <a:rPr lang="pt-BR" dirty="0" err="1"/>
              <a:t>Wheatstone</a:t>
            </a:r>
            <a:r>
              <a:rPr lang="pt-BR" dirty="0"/>
              <a:t>, com o </a:t>
            </a:r>
            <a:r>
              <a:rPr lang="pt-BR" dirty="0" err="1"/>
              <a:t>extensômetro</a:t>
            </a:r>
            <a:r>
              <a:rPr lang="pt-BR" dirty="0"/>
              <a:t> sendo um dos resistores. </a:t>
            </a:r>
            <a:r>
              <a:rPr lang="pt-BR" dirty="0" smtClean="0"/>
              <a:t>A voltagem </a:t>
            </a:r>
            <a:r>
              <a:rPr lang="pt-BR" dirty="0"/>
              <a:t>de alimentação é </a:t>
            </a:r>
            <a:r>
              <a:rPr lang="pt-BR" dirty="0" err="1"/>
              <a:t>Ei</a:t>
            </a:r>
            <a:r>
              <a:rPr lang="pt-BR" dirty="0"/>
              <a:t>, </a:t>
            </a:r>
            <a:r>
              <a:rPr lang="pt-BR" dirty="0" err="1"/>
              <a:t>Eo</a:t>
            </a:r>
            <a:r>
              <a:rPr lang="pt-BR" dirty="0"/>
              <a:t> é a voltagem lida nos bornes indicados e </a:t>
            </a:r>
            <a:r>
              <a:rPr lang="pt-BR" dirty="0" err="1"/>
              <a:t>dEo</a:t>
            </a:r>
            <a:r>
              <a:rPr lang="pt-BR" dirty="0"/>
              <a:t> é a variação </a:t>
            </a:r>
            <a:r>
              <a:rPr lang="pt-BR" dirty="0" smtClean="0"/>
              <a:t>de voltagem </a:t>
            </a:r>
            <a:r>
              <a:rPr lang="pt-BR" dirty="0"/>
              <a:t>devido à variação </a:t>
            </a:r>
            <a:r>
              <a:rPr lang="pt-BR" dirty="0" err="1"/>
              <a:t>dR</a:t>
            </a:r>
            <a:r>
              <a:rPr lang="pt-BR" dirty="0"/>
              <a:t> da resistência do </a:t>
            </a:r>
            <a:r>
              <a:rPr lang="pt-BR" dirty="0" err="1"/>
              <a:t>extensômetro</a:t>
            </a:r>
            <a:r>
              <a:rPr lang="pt-BR" dirty="0"/>
              <a:t> (resultante de carga aplicada </a:t>
            </a:r>
            <a:r>
              <a:rPr lang="pt-BR" dirty="0" smtClean="0"/>
              <a:t>ao material</a:t>
            </a:r>
            <a:r>
              <a:rPr lang="pt-BR" dirty="0"/>
              <a:t>). Este tipo de circuito é denominado de 1/4 de ponte, pois um </a:t>
            </a:r>
            <a:r>
              <a:rPr lang="pt-BR" dirty="0" err="1"/>
              <a:t>extensômetro</a:t>
            </a:r>
            <a:r>
              <a:rPr lang="pt-BR" dirty="0"/>
              <a:t> </a:t>
            </a:r>
            <a:r>
              <a:rPr lang="pt-BR" dirty="0" err="1" smtClean="0"/>
              <a:t>substitue</a:t>
            </a:r>
            <a:r>
              <a:rPr lang="pt-BR" dirty="0" smtClean="0"/>
              <a:t> somente </a:t>
            </a:r>
            <a:r>
              <a:rPr lang="pt-BR" dirty="0"/>
              <a:t>uma das resistências.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Medição de deformação, tensão,</a:t>
            </a:r>
            <a:br>
              <a:rPr lang="pt-BR" b="1" dirty="0"/>
            </a:br>
            <a:r>
              <a:rPr lang="pt-BR" b="1" dirty="0"/>
              <a:t>força e movimento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A medição da deformação, da tensão, da força e do torque estão intimamente relacionadas.</a:t>
            </a:r>
          </a:p>
          <a:p>
            <a:pPr algn="just"/>
            <a:r>
              <a:rPr lang="pt-BR" dirty="0"/>
              <a:t>Primeiro porque a medição de tensão se faz </a:t>
            </a:r>
            <a:r>
              <a:rPr lang="pt-BR" dirty="0" err="1"/>
              <a:t>atravéz</a:t>
            </a:r>
            <a:r>
              <a:rPr lang="pt-BR" dirty="0"/>
              <a:t> da medição da deformação: mede-se </a:t>
            </a:r>
            <a:r>
              <a:rPr lang="pt-BR" dirty="0" smtClean="0"/>
              <a:t>a deformação </a:t>
            </a:r>
            <a:r>
              <a:rPr lang="pt-BR" dirty="0"/>
              <a:t>e então determina-se a tensão aplicando-se a lei de </a:t>
            </a:r>
            <a:r>
              <a:rPr lang="pt-BR" dirty="0" err="1"/>
              <a:t>Hooke</a:t>
            </a:r>
            <a:r>
              <a:rPr lang="pt-BR" dirty="0"/>
              <a:t>. E segundo, porque </a:t>
            </a:r>
            <a:r>
              <a:rPr lang="pt-BR" dirty="0" smtClean="0"/>
              <a:t>a medição </a:t>
            </a:r>
            <a:r>
              <a:rPr lang="pt-BR" dirty="0"/>
              <a:t>de força se realiza, da forma mais freqüente na atualidade, através de uma medição </a:t>
            </a:r>
            <a:r>
              <a:rPr lang="pt-BR" dirty="0" smtClean="0"/>
              <a:t>da tensão </a:t>
            </a:r>
            <a:r>
              <a:rPr lang="pt-BR" dirty="0"/>
              <a:t>com o uso de células de carga eletrônicas. O torque é uma medida derivada: conhecendo-se </a:t>
            </a:r>
            <a:r>
              <a:rPr lang="pt-BR" dirty="0" smtClean="0"/>
              <a:t>a força </a:t>
            </a:r>
            <a:r>
              <a:rPr lang="pt-BR" dirty="0"/>
              <a:t>aplicada e a distância entre seu ponto de aplicação e um centro de giro, calcula-se o torque.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55" y="2071677"/>
            <a:ext cx="8277273" cy="1509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3568" y="4071941"/>
            <a:ext cx="6255952" cy="1824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i="1" dirty="0"/>
              <a:t>Um </a:t>
            </a:r>
            <a:r>
              <a:rPr lang="pt-BR" i="1" dirty="0" err="1"/>
              <a:t>extensômetro</a:t>
            </a:r>
            <a:r>
              <a:rPr lang="pt-BR" i="1" dirty="0"/>
              <a:t> de fator K = 2 está montado em uma barra de aço retangular, que </a:t>
            </a:r>
            <a:r>
              <a:rPr lang="pt-BR" i="1" dirty="0" smtClean="0"/>
              <a:t>tem módulo </a:t>
            </a:r>
            <a:r>
              <a:rPr lang="pt-BR" i="1" dirty="0"/>
              <a:t>de elasticidade E = 200 x </a:t>
            </a:r>
            <a:r>
              <a:rPr lang="pt-BR" i="1" dirty="0" smtClean="0"/>
              <a:t>10</a:t>
            </a:r>
            <a:r>
              <a:rPr lang="pt-BR" i="1" baseline="30000" dirty="0"/>
              <a:t>6</a:t>
            </a:r>
            <a:r>
              <a:rPr lang="pt-BR" i="1" dirty="0" smtClean="0"/>
              <a:t> </a:t>
            </a:r>
            <a:r>
              <a:rPr lang="pt-BR" i="1" dirty="0" err="1" smtClean="0"/>
              <a:t>kN</a:t>
            </a:r>
            <a:r>
              <a:rPr lang="pt-BR" i="1" dirty="0" smtClean="0"/>
              <a:t>/</a:t>
            </a:r>
            <a:r>
              <a:rPr lang="pt-BR" i="1" dirty="0" err="1" smtClean="0"/>
              <a:t>m²</a:t>
            </a:r>
            <a:r>
              <a:rPr lang="pt-BR" i="1" dirty="0" smtClean="0"/>
              <a:t>. </a:t>
            </a:r>
            <a:r>
              <a:rPr lang="pt-BR" i="1" dirty="0"/>
              <a:t>A barra tem 3 cm de largura e 1 cm de altura </a:t>
            </a:r>
            <a:r>
              <a:rPr lang="pt-BR" i="1" dirty="0" smtClean="0"/>
              <a:t>e está </a:t>
            </a:r>
            <a:r>
              <a:rPr lang="pt-BR" i="1" dirty="0"/>
              <a:t>sob a ação de uma força de tração de 30 </a:t>
            </a:r>
            <a:r>
              <a:rPr lang="pt-BR" i="1" dirty="0" err="1"/>
              <a:t>kN</a:t>
            </a:r>
            <a:r>
              <a:rPr lang="pt-BR" i="1" dirty="0"/>
              <a:t>. Determine a variação de resistência </a:t>
            </a:r>
            <a:r>
              <a:rPr lang="pt-BR" i="1" dirty="0" smtClean="0"/>
              <a:t>do </a:t>
            </a:r>
            <a:r>
              <a:rPr lang="pt-BR" i="1" dirty="0" err="1" smtClean="0"/>
              <a:t>extensômetro</a:t>
            </a:r>
            <a:r>
              <a:rPr lang="pt-BR" i="1" dirty="0" smtClean="0"/>
              <a:t> </a:t>
            </a:r>
            <a:r>
              <a:rPr lang="pt-BR" i="1" dirty="0"/>
              <a:t>se sua resistência sem carga é 120 ohms.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3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i="1" dirty="0"/>
              <a:t>Um </a:t>
            </a:r>
            <a:r>
              <a:rPr lang="pt-BR" i="1" dirty="0" err="1"/>
              <a:t>extensômetro</a:t>
            </a:r>
            <a:r>
              <a:rPr lang="pt-BR" i="1" dirty="0"/>
              <a:t> tem resistência nominal de 120 ohms e um fator K = 2,06. Está </a:t>
            </a:r>
            <a:r>
              <a:rPr lang="pt-BR" i="1" dirty="0" smtClean="0"/>
              <a:t>instalado em </a:t>
            </a:r>
            <a:r>
              <a:rPr lang="pt-BR" i="1" dirty="0"/>
              <a:t>uma ponte de </a:t>
            </a:r>
            <a:r>
              <a:rPr lang="pt-BR" i="1" dirty="0" err="1"/>
              <a:t>Wheatstone</a:t>
            </a:r>
            <a:r>
              <a:rPr lang="pt-BR" i="1" dirty="0"/>
              <a:t> como a que está descrita acima, que tem resistores de </a:t>
            </a:r>
            <a:r>
              <a:rPr lang="pt-BR" i="1" dirty="0" smtClean="0"/>
              <a:t>120 ohms</a:t>
            </a:r>
            <a:r>
              <a:rPr lang="pt-BR" i="1" dirty="0"/>
              <a:t>. Qual será a saída de voltagem da ponte com uma deformação de 1000 </a:t>
            </a:r>
            <a:r>
              <a:rPr lang="pt-BR" i="1" dirty="0" err="1"/>
              <a:t>mstrain</a:t>
            </a:r>
            <a:r>
              <a:rPr lang="pt-BR" i="1" dirty="0"/>
              <a:t> se </a:t>
            </a:r>
            <a:r>
              <a:rPr lang="pt-BR" i="1" dirty="0" smtClean="0"/>
              <a:t>a alimentação </a:t>
            </a:r>
            <a:r>
              <a:rPr lang="pt-BR" i="1" dirty="0"/>
              <a:t>da mesma é de 3 Volts?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29" y="1714488"/>
            <a:ext cx="9004465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Medição de deformação e tensão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62250"/>
            <a:ext cx="9106590" cy="20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19249"/>
            <a:ext cx="8358246" cy="5122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Para obter a tensão </a:t>
            </a:r>
            <a:r>
              <a:rPr lang="el-GR" dirty="0" smtClean="0"/>
              <a:t>σ</a:t>
            </a:r>
            <a:r>
              <a:rPr lang="pt-BR" dirty="0" smtClean="0"/>
              <a:t>A </a:t>
            </a:r>
            <a:r>
              <a:rPr lang="pt-BR" dirty="0"/>
              <a:t>agindo sobre a área AC, normalmente utiliza-se um método indireto</a:t>
            </a:r>
            <a:r>
              <a:rPr lang="pt-BR" dirty="0" smtClean="0"/>
              <a:t>, através </a:t>
            </a:r>
            <a:r>
              <a:rPr lang="pt-BR" dirty="0"/>
              <a:t>da medição da deformação </a:t>
            </a:r>
            <a:r>
              <a:rPr lang="el-GR" dirty="0" smtClean="0"/>
              <a:t>δ</a:t>
            </a:r>
            <a:r>
              <a:rPr lang="pt-BR" dirty="0" smtClean="0"/>
              <a:t>. </a:t>
            </a:r>
            <a:r>
              <a:rPr lang="pt-BR" dirty="0"/>
              <a:t>A deformação, e mesmo deformações muito pequenas, </a:t>
            </a:r>
            <a:r>
              <a:rPr lang="pt-BR" dirty="0" smtClean="0"/>
              <a:t>é medida </a:t>
            </a:r>
            <a:r>
              <a:rPr lang="pt-BR" dirty="0"/>
              <a:t>com o uso de </a:t>
            </a:r>
            <a:r>
              <a:rPr lang="pt-BR" dirty="0" err="1"/>
              <a:t>extensômetros</a:t>
            </a:r>
            <a:r>
              <a:rPr lang="pt-BR" dirty="0"/>
              <a:t> (</a:t>
            </a:r>
            <a:r>
              <a:rPr lang="pt-BR" i="1" dirty="0" err="1"/>
              <a:t>strain</a:t>
            </a:r>
            <a:r>
              <a:rPr lang="pt-BR" i="1" dirty="0"/>
              <a:t> </a:t>
            </a:r>
            <a:r>
              <a:rPr lang="pt-BR" i="1" dirty="0" err="1"/>
              <a:t>gages</a:t>
            </a:r>
            <a:r>
              <a:rPr lang="pt-BR" i="1" dirty="0"/>
              <a:t>). E a tensão é então calculada com a lei de </a:t>
            </a:r>
            <a:r>
              <a:rPr lang="pt-BR" i="1" dirty="0" err="1"/>
              <a:t>Hooke</a:t>
            </a:r>
            <a:r>
              <a:rPr lang="pt-BR" i="1" dirty="0"/>
              <a:t>,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621510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Na lei de </a:t>
            </a:r>
            <a:r>
              <a:rPr lang="pt-BR" dirty="0" err="1"/>
              <a:t>Hooke</a:t>
            </a:r>
            <a:r>
              <a:rPr lang="pt-BR" dirty="0"/>
              <a:t> a constante de proporcionalidade entre a tensão e a deformação é o </a:t>
            </a:r>
            <a:r>
              <a:rPr lang="pt-BR" dirty="0" smtClean="0"/>
              <a:t>módulo de </a:t>
            </a:r>
            <a:r>
              <a:rPr lang="pt-BR" dirty="0"/>
              <a:t>elasticidade, também conhecido como módulo de Young, E. Assim, a lei de </a:t>
            </a:r>
            <a:r>
              <a:rPr lang="pt-BR" dirty="0" err="1"/>
              <a:t>Hooke</a:t>
            </a:r>
            <a:r>
              <a:rPr lang="pt-BR" dirty="0"/>
              <a:t> estabelece </a:t>
            </a:r>
            <a:r>
              <a:rPr lang="pt-BR" dirty="0" smtClean="0"/>
              <a:t>uma relação </a:t>
            </a:r>
            <a:r>
              <a:rPr lang="pt-BR" dirty="0"/>
              <a:t>linear entre a tensão e a deformação, linearidade que não se mantém à medida em que </a:t>
            </a:r>
            <a:r>
              <a:rPr lang="pt-BR" dirty="0" smtClean="0"/>
              <a:t>a deformação </a:t>
            </a:r>
            <a:r>
              <a:rPr lang="pt-BR" dirty="0"/>
              <a:t>atinge altos valores. Em um diagrama tensão-deformação típico, a lei de </a:t>
            </a:r>
            <a:r>
              <a:rPr lang="pt-BR" dirty="0" err="1"/>
              <a:t>Hooke</a:t>
            </a:r>
            <a:r>
              <a:rPr lang="pt-BR" dirty="0"/>
              <a:t> só </a:t>
            </a:r>
            <a:r>
              <a:rPr lang="pt-BR" dirty="0" smtClean="0"/>
              <a:t>é válida </a:t>
            </a:r>
            <a:r>
              <a:rPr lang="pt-BR" dirty="0"/>
              <a:t>na região elástica de tensão, na qual o carregamento é reversível. Acima do limite elástico, </a:t>
            </a:r>
            <a:r>
              <a:rPr lang="pt-BR" dirty="0" smtClean="0"/>
              <a:t>o material </a:t>
            </a:r>
            <a:r>
              <a:rPr lang="pt-BR" dirty="0"/>
              <a:t>começa a se comportar irreversivelmente na região denominada de deformação plástica</a:t>
            </a:r>
            <a:r>
              <a:rPr lang="pt-BR" dirty="0" smtClean="0"/>
              <a:t>, onde </a:t>
            </a:r>
            <a:r>
              <a:rPr lang="pt-BR" dirty="0"/>
              <a:t>a lei de </a:t>
            </a:r>
            <a:r>
              <a:rPr lang="pt-BR" dirty="0" err="1"/>
              <a:t>Hooke</a:t>
            </a:r>
            <a:r>
              <a:rPr lang="pt-BR" dirty="0"/>
              <a:t> não mais se aplica.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8194" y="367383"/>
            <a:ext cx="7441458" cy="6378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 medição de deformação é usualmente realizada com </a:t>
            </a:r>
            <a:r>
              <a:rPr lang="pt-BR" dirty="0" err="1"/>
              <a:t>extensômetros</a:t>
            </a:r>
            <a:r>
              <a:rPr lang="pt-BR" dirty="0"/>
              <a:t>: uma </a:t>
            </a:r>
            <a:r>
              <a:rPr lang="pt-BR" dirty="0" smtClean="0"/>
              <a:t>pequena superfície </a:t>
            </a:r>
            <a:r>
              <a:rPr lang="pt-BR" dirty="0"/>
              <a:t>metálica que é colada no corpo do material que se deformará. A deformação </a:t>
            </a:r>
            <a:r>
              <a:rPr lang="pt-BR" dirty="0" smtClean="0"/>
              <a:t>do </a:t>
            </a:r>
            <a:r>
              <a:rPr lang="pt-BR" dirty="0" err="1" smtClean="0"/>
              <a:t>extensômetro</a:t>
            </a:r>
            <a:r>
              <a:rPr lang="pt-BR" dirty="0" smtClean="0"/>
              <a:t> </a:t>
            </a:r>
            <a:r>
              <a:rPr lang="pt-BR" dirty="0"/>
              <a:t>é medida por variação da sua resistência elétrica na medida em que ele compõe </a:t>
            </a:r>
            <a:r>
              <a:rPr lang="pt-BR" dirty="0" err="1" smtClean="0"/>
              <a:t>partede</a:t>
            </a:r>
            <a:r>
              <a:rPr lang="pt-BR" dirty="0" smtClean="0"/>
              <a:t> </a:t>
            </a:r>
            <a:r>
              <a:rPr lang="pt-BR" dirty="0"/>
              <a:t>um circuito eletrônico. Considere então um condutor metálico com propriedades uniformes e </a:t>
            </a:r>
            <a:r>
              <a:rPr lang="pt-BR" dirty="0" err="1" smtClean="0"/>
              <a:t>quetenha</a:t>
            </a:r>
            <a:r>
              <a:rPr lang="pt-BR" dirty="0" smtClean="0"/>
              <a:t> </a:t>
            </a:r>
            <a:r>
              <a:rPr lang="pt-BR" dirty="0"/>
              <a:t>resistência </a:t>
            </a:r>
            <a:r>
              <a:rPr lang="pt-BR" dirty="0" smtClean="0"/>
              <a:t>R. R= </a:t>
            </a:r>
            <a:r>
              <a:rPr lang="el-GR" dirty="0" smtClean="0"/>
              <a:t>ρ</a:t>
            </a:r>
            <a:r>
              <a:rPr lang="pt-BR" dirty="0" err="1" smtClean="0"/>
              <a:t>l/A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Se diferenciamos a equação anterior e dividirmos todos </a:t>
            </a:r>
            <a:r>
              <a:rPr lang="pt-BR" dirty="0" smtClean="0"/>
              <a:t>os </a:t>
            </a:r>
            <a:r>
              <a:rPr lang="pt-BR" dirty="0"/>
              <a:t>termos por R</a:t>
            </a:r>
            <a:r>
              <a:rPr lang="pt-BR" dirty="0" smtClean="0"/>
              <a:t>, obteremos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866" y="3033713"/>
            <a:ext cx="5560047" cy="182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1111</Words>
  <Application>Microsoft Office PowerPoint</Application>
  <PresentationFormat>Apresentação na tela (4:3)</PresentationFormat>
  <Paragraphs>24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INSTRUMENTAÇÃO</vt:lpstr>
      <vt:lpstr>Medição de deformação, tensão, força e movimento</vt:lpstr>
      <vt:lpstr>Medição de deformação e tensão</vt:lpstr>
      <vt:lpstr>Slide 4</vt:lpstr>
      <vt:lpstr>Slide 5</vt:lpstr>
      <vt:lpstr>Slide 6</vt:lpstr>
      <vt:lpstr>Slide 7</vt:lpstr>
      <vt:lpstr>Slide 8</vt:lpstr>
      <vt:lpstr>Slide 9</vt:lpstr>
      <vt:lpstr>Slide 10</vt:lpstr>
      <vt:lpstr>Como medir com extensômetros</vt:lpstr>
      <vt:lpstr>Slide 12</vt:lpstr>
      <vt:lpstr>Slide 13</vt:lpstr>
      <vt:lpstr>Slide 14</vt:lpstr>
      <vt:lpstr>Extensômetros (a) "dual" da MFL (b) "rosette" (roseta) da MFL (c) simples da Vishay</vt:lpstr>
      <vt:lpstr>Slide 16</vt:lpstr>
      <vt:lpstr>Slide 17</vt:lpstr>
      <vt:lpstr>Slide 18</vt:lpstr>
      <vt:lpstr>Slide 19</vt:lpstr>
      <vt:lpstr>Slide 20</vt:lpstr>
      <vt:lpstr>Exemplo</vt:lpstr>
      <vt:lpstr>Slide 22</vt:lpstr>
      <vt:lpstr>Slide 23</vt:lpstr>
      <vt:lpstr>Slide 24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INSTRUMENTAÇÃO</dc:title>
  <dc:creator>ziaraeguia</dc:creator>
  <cp:lastModifiedBy>ziaraeguia</cp:lastModifiedBy>
  <cp:revision>3</cp:revision>
  <dcterms:created xsi:type="dcterms:W3CDTF">2019-04-30T15:14:22Z</dcterms:created>
  <dcterms:modified xsi:type="dcterms:W3CDTF">2019-04-30T15:44:05Z</dcterms:modified>
</cp:coreProperties>
</file>