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EDA-FB5F-4C4E-8F73-68CD13142E9C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B2CA-E426-4BBB-AB96-7A9A3C15F6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EDA-FB5F-4C4E-8F73-68CD13142E9C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B2CA-E426-4BBB-AB96-7A9A3C15F6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EDA-FB5F-4C4E-8F73-68CD13142E9C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B2CA-E426-4BBB-AB96-7A9A3C15F6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EDA-FB5F-4C4E-8F73-68CD13142E9C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B2CA-E426-4BBB-AB96-7A9A3C15F6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EDA-FB5F-4C4E-8F73-68CD13142E9C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B2CA-E426-4BBB-AB96-7A9A3C15F6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EDA-FB5F-4C4E-8F73-68CD13142E9C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B2CA-E426-4BBB-AB96-7A9A3C15F6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EDA-FB5F-4C4E-8F73-68CD13142E9C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B2CA-E426-4BBB-AB96-7A9A3C15F6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EDA-FB5F-4C4E-8F73-68CD13142E9C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B2CA-E426-4BBB-AB96-7A9A3C15F6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EDA-FB5F-4C4E-8F73-68CD13142E9C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B2CA-E426-4BBB-AB96-7A9A3C15F6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EDA-FB5F-4C4E-8F73-68CD13142E9C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B2CA-E426-4BBB-AB96-7A9A3C15F6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EDA-FB5F-4C4E-8F73-68CD13142E9C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B2CA-E426-4BBB-AB96-7A9A3C15F66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F6EDA-FB5F-4C4E-8F73-68CD13142E9C}" type="datetimeFigureOut">
              <a:rPr lang="pt-BR" smtClean="0"/>
              <a:t>12/02/2019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5B2CA-E426-4BBB-AB96-7A9A3C15F66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Instrumentação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2</a:t>
            </a:r>
          </a:p>
          <a:p>
            <a:r>
              <a:rPr lang="pt-BR" dirty="0" smtClean="0"/>
              <a:t>Sensores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Exemplos simples de transdutores passivos são:</a:t>
            </a:r>
            <a:r>
              <a:rPr lang="pt-BR" dirty="0"/>
              <a:t> o manômetro de </a:t>
            </a:r>
            <a:r>
              <a:rPr lang="pt-BR" dirty="0" err="1"/>
              <a:t>bourdon</a:t>
            </a:r>
            <a:r>
              <a:rPr lang="pt-BR" dirty="0"/>
              <a:t>, o termômetro </a:t>
            </a:r>
            <a:r>
              <a:rPr lang="pt-BR" dirty="0" smtClean="0"/>
              <a:t>de </a:t>
            </a:r>
            <a:r>
              <a:rPr lang="pt-BR" dirty="0"/>
              <a:t>bulbo, o termômetro </a:t>
            </a:r>
            <a:r>
              <a:rPr lang="pt-BR" dirty="0" err="1"/>
              <a:t>bimetálico</a:t>
            </a:r>
            <a:r>
              <a:rPr lang="pt-BR" dirty="0"/>
              <a:t>, etc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São transdutores passivos</a:t>
            </a:r>
            <a:r>
              <a:rPr lang="pt-BR" dirty="0"/>
              <a:t>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b="1" dirty="0"/>
              <a:t>os </a:t>
            </a:r>
            <a:r>
              <a:rPr lang="pt-BR" b="1" i="1" dirty="0"/>
              <a:t>fotovoltaicos</a:t>
            </a:r>
            <a:r>
              <a:rPr lang="pt-BR" i="1" dirty="0"/>
              <a:t>, que respondem com variação de resistência ou voltagem à mudança </a:t>
            </a:r>
            <a:r>
              <a:rPr lang="pt-BR" i="1" dirty="0" smtClean="0"/>
              <a:t>de </a:t>
            </a:r>
            <a:r>
              <a:rPr lang="pt-BR" dirty="0" smtClean="0"/>
              <a:t>iluminação</a:t>
            </a:r>
            <a:r>
              <a:rPr lang="pt-BR" dirty="0"/>
              <a:t>; </a:t>
            </a:r>
            <a:endParaRPr lang="pt-BR" dirty="0" smtClean="0"/>
          </a:p>
          <a:p>
            <a:pPr algn="just"/>
            <a:r>
              <a:rPr lang="pt-BR" b="1" dirty="0" smtClean="0"/>
              <a:t>os </a:t>
            </a:r>
            <a:r>
              <a:rPr lang="pt-BR" b="1" i="1" dirty="0" err="1"/>
              <a:t>piezoelétricos</a:t>
            </a:r>
            <a:r>
              <a:rPr lang="pt-BR" i="1" dirty="0"/>
              <a:t>, que respondem com variação de carga elétrica à aplicação de </a:t>
            </a:r>
            <a:r>
              <a:rPr lang="pt-BR" i="1" dirty="0" smtClean="0"/>
              <a:t>uma </a:t>
            </a:r>
            <a:r>
              <a:rPr lang="pt-BR" dirty="0" smtClean="0"/>
              <a:t>força</a:t>
            </a:r>
            <a:r>
              <a:rPr lang="pt-BR" dirty="0"/>
              <a:t>; </a:t>
            </a:r>
            <a:endParaRPr lang="pt-BR" dirty="0" smtClean="0"/>
          </a:p>
          <a:p>
            <a:pPr algn="just"/>
            <a:r>
              <a:rPr lang="pt-BR" b="1" dirty="0" smtClean="0"/>
              <a:t>os </a:t>
            </a:r>
            <a:r>
              <a:rPr lang="pt-BR" b="1" i="1" dirty="0"/>
              <a:t>termoelétricos</a:t>
            </a:r>
            <a:r>
              <a:rPr lang="pt-BR" i="1" dirty="0"/>
              <a:t>, onde a variação de temperatura está associada à variação de </a:t>
            </a:r>
            <a:r>
              <a:rPr lang="pt-BR" i="1" dirty="0" smtClean="0"/>
              <a:t>resistência </a:t>
            </a:r>
            <a:r>
              <a:rPr lang="pt-BR" dirty="0" smtClean="0"/>
              <a:t>elétrica;</a:t>
            </a:r>
          </a:p>
          <a:p>
            <a:pPr algn="just"/>
            <a:r>
              <a:rPr lang="pt-BR" b="1" dirty="0" smtClean="0"/>
              <a:t>os </a:t>
            </a:r>
            <a:r>
              <a:rPr lang="pt-BR" b="1" i="1" dirty="0"/>
              <a:t>eletromagnéticos</a:t>
            </a:r>
            <a:r>
              <a:rPr lang="pt-BR" i="1" dirty="0"/>
              <a:t>, cuja voltagem está associada à variação de campo elétrico </a:t>
            </a:r>
            <a:r>
              <a:rPr lang="pt-BR" i="1" dirty="0" smtClean="0"/>
              <a:t>ou </a:t>
            </a:r>
            <a:r>
              <a:rPr lang="pt-BR" dirty="0" smtClean="0"/>
              <a:t>magnético</a:t>
            </a:r>
            <a:r>
              <a:rPr lang="pt-BR" dirty="0"/>
              <a:t>; </a:t>
            </a:r>
            <a:endParaRPr lang="pt-BR" dirty="0" smtClean="0"/>
          </a:p>
          <a:p>
            <a:pPr algn="just"/>
            <a:r>
              <a:rPr lang="pt-BR" dirty="0" smtClean="0"/>
              <a:t>nos </a:t>
            </a:r>
            <a:r>
              <a:rPr lang="pt-BR" dirty="0"/>
              <a:t>sensores restantes, </a:t>
            </a:r>
            <a:r>
              <a:rPr lang="pt-BR" i="1" dirty="0" err="1"/>
              <a:t>miscelâneos</a:t>
            </a:r>
            <a:r>
              <a:rPr lang="pt-BR" i="1" dirty="0"/>
              <a:t>, a pressão de um fluido está associada à </a:t>
            </a:r>
            <a:r>
              <a:rPr lang="pt-BR" i="1" dirty="0" smtClean="0"/>
              <a:t>deflexão </a:t>
            </a:r>
            <a:r>
              <a:rPr lang="pt-BR" dirty="0" smtClean="0"/>
              <a:t>mecânica</a:t>
            </a:r>
            <a:r>
              <a:rPr lang="pt-BR" dirty="0"/>
              <a:t>, como nos manômetros, a temperatura está associada à dilatação diferencial e então </a:t>
            </a:r>
            <a:r>
              <a:rPr lang="pt-BR" dirty="0" smtClean="0"/>
              <a:t>à deflexão</a:t>
            </a:r>
            <a:r>
              <a:rPr lang="pt-BR" dirty="0"/>
              <a:t>, como nos termômetros </a:t>
            </a:r>
            <a:r>
              <a:rPr lang="pt-BR" dirty="0" err="1"/>
              <a:t>bimetálicos</a:t>
            </a:r>
            <a:r>
              <a:rPr lang="pt-BR" dirty="0"/>
              <a:t>, etc.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810" y="2381250"/>
            <a:ext cx="8676470" cy="3181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Um </a:t>
            </a:r>
            <a:r>
              <a:rPr lang="pt-BR" b="1" i="1" dirty="0"/>
              <a:t>transdutor ativo de um instrumento, por outro lado, dispõe de uma fonte auxiliar </a:t>
            </a:r>
            <a:r>
              <a:rPr lang="pt-BR" b="1" i="1" dirty="0" smtClean="0"/>
              <a:t>de </a:t>
            </a:r>
            <a:r>
              <a:rPr lang="pt-BR" dirty="0" smtClean="0"/>
              <a:t>energia </a:t>
            </a:r>
            <a:r>
              <a:rPr lang="pt-BR" dirty="0"/>
              <a:t>que fornece a maior parte da energia contida no sinal de saída. Mais uma vez, pode ou </a:t>
            </a:r>
            <a:r>
              <a:rPr lang="pt-BR" dirty="0" smtClean="0"/>
              <a:t>não haver </a:t>
            </a:r>
            <a:r>
              <a:rPr lang="pt-BR" dirty="0"/>
              <a:t>uma conversão de energia de uma forma à outra. Exemplos de transdutores ativos são </a:t>
            </a:r>
            <a:r>
              <a:rPr lang="pt-BR" dirty="0" smtClean="0"/>
              <a:t>o anemômetro </a:t>
            </a:r>
            <a:r>
              <a:rPr lang="pt-BR" dirty="0"/>
              <a:t>de fio quente, os leitores de termopares, etc.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/>
          <a:lstStyle/>
          <a:p>
            <a:pPr algn="just"/>
            <a:r>
              <a:rPr lang="pt-BR" b="1" dirty="0"/>
              <a:t>Anemômetro de fio quente: </a:t>
            </a:r>
            <a:r>
              <a:rPr lang="pt-BR" b="1" dirty="0" smtClean="0"/>
              <a:t>esquerda, </a:t>
            </a:r>
            <a:r>
              <a:rPr lang="pt-BR" b="1" dirty="0"/>
              <a:t>sensor e eletrônica de alimentação, filtragem, conversão</a:t>
            </a:r>
            <a:r>
              <a:rPr lang="pt-BR" b="1" dirty="0" smtClean="0"/>
              <a:t>, apresentação </a:t>
            </a:r>
            <a:r>
              <a:rPr lang="pt-BR" b="1" dirty="0"/>
              <a:t>e armazenamento dos dados; </a:t>
            </a:r>
            <a:r>
              <a:rPr lang="pt-BR" b="1" dirty="0" smtClean="0"/>
              <a:t>direita, </a:t>
            </a:r>
            <a:r>
              <a:rPr lang="pt-BR" b="1" dirty="0"/>
              <a:t>detalhe do sensor.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19260"/>
            <a:ext cx="4189564" cy="403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571720"/>
            <a:ext cx="300039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São </a:t>
            </a:r>
            <a:r>
              <a:rPr lang="pt-BR" dirty="0"/>
              <a:t>transdutores ativos: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/>
              <a:t>os sensores </a:t>
            </a:r>
            <a:r>
              <a:rPr lang="pt-BR" b="1" dirty="0" smtClean="0"/>
              <a:t>de resistência </a:t>
            </a:r>
            <a:r>
              <a:rPr lang="pt-BR" b="1" dirty="0"/>
              <a:t>variável</a:t>
            </a:r>
            <a:r>
              <a:rPr lang="pt-BR" dirty="0"/>
              <a:t>, potenciômetros, </a:t>
            </a:r>
            <a:r>
              <a:rPr lang="pt-BR" dirty="0" err="1"/>
              <a:t>strain</a:t>
            </a:r>
            <a:r>
              <a:rPr lang="pt-BR" dirty="0"/>
              <a:t> </a:t>
            </a:r>
            <a:r>
              <a:rPr lang="pt-BR" dirty="0" err="1"/>
              <a:t>gages</a:t>
            </a:r>
            <a:r>
              <a:rPr lang="pt-BR" dirty="0"/>
              <a:t> e os </a:t>
            </a:r>
            <a:r>
              <a:rPr lang="pt-BR" dirty="0" err="1"/>
              <a:t>termistores</a:t>
            </a:r>
            <a:r>
              <a:rPr lang="pt-BR" dirty="0"/>
              <a:t>; </a:t>
            </a:r>
            <a:endParaRPr lang="pt-BR" dirty="0" smtClean="0"/>
          </a:p>
          <a:p>
            <a:pPr algn="just"/>
            <a:r>
              <a:rPr lang="pt-BR" b="1" dirty="0" smtClean="0"/>
              <a:t>os </a:t>
            </a:r>
            <a:r>
              <a:rPr lang="pt-BR" b="1" dirty="0"/>
              <a:t>sensores que operam com </a:t>
            </a:r>
            <a:r>
              <a:rPr lang="pt-BR" b="1" dirty="0" smtClean="0"/>
              <a:t>o efeito </a:t>
            </a:r>
            <a:r>
              <a:rPr lang="pt-BR" b="1" dirty="0"/>
              <a:t>Hall </a:t>
            </a:r>
            <a:r>
              <a:rPr lang="pt-BR" dirty="0"/>
              <a:t>(a voltagem é proporcional ao produto da corrente de excitação com o campo magnético</a:t>
            </a:r>
            <a:r>
              <a:rPr lang="pt-BR" dirty="0" smtClean="0"/>
              <a:t>); </a:t>
            </a:r>
          </a:p>
          <a:p>
            <a:pPr algn="just"/>
            <a:r>
              <a:rPr lang="pt-BR" b="1" dirty="0" smtClean="0"/>
              <a:t>os </a:t>
            </a:r>
            <a:r>
              <a:rPr lang="pt-BR" b="1" dirty="0" err="1"/>
              <a:t>opto-eletrônicos</a:t>
            </a:r>
            <a:r>
              <a:rPr lang="pt-BR" dirty="0"/>
              <a:t>, como os emissores de luz e os </a:t>
            </a:r>
            <a:r>
              <a:rPr lang="pt-BR" dirty="0" err="1"/>
              <a:t>fotosensores</a:t>
            </a:r>
            <a:r>
              <a:rPr lang="pt-BR" dirty="0"/>
              <a:t>; </a:t>
            </a:r>
            <a:endParaRPr lang="pt-BR" dirty="0" smtClean="0"/>
          </a:p>
          <a:p>
            <a:pPr algn="just"/>
            <a:r>
              <a:rPr lang="pt-BR" b="1" dirty="0" smtClean="0"/>
              <a:t>os </a:t>
            </a:r>
            <a:r>
              <a:rPr lang="pt-BR" b="1" dirty="0"/>
              <a:t>sensores de reatância variável</a:t>
            </a:r>
            <a:r>
              <a:rPr lang="pt-BR" dirty="0" smtClean="0"/>
              <a:t>, dos </a:t>
            </a:r>
            <a:r>
              <a:rPr lang="pt-BR" dirty="0"/>
              <a:t>tipos indutância variável (transformador diferencial) e capacitância variável.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853" y="2381250"/>
            <a:ext cx="8702427" cy="3190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8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Modos de operação analógico e digital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97207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Diz </a:t>
            </a:r>
            <a:r>
              <a:rPr lang="pt-BR" dirty="0"/>
              <a:t>respeito à natureza do sinal que contém a informação desejada. </a:t>
            </a:r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b="1" i="1" dirty="0" smtClean="0"/>
              <a:t>sinal </a:t>
            </a:r>
            <a:r>
              <a:rPr lang="pt-BR" b="1" i="1" dirty="0"/>
              <a:t>analógico é uma função contínua associada ao processo que se mede. Em sinais analógicos, </a:t>
            </a:r>
            <a:r>
              <a:rPr lang="pt-BR" b="1" i="1" dirty="0" smtClean="0"/>
              <a:t>o </a:t>
            </a:r>
            <a:r>
              <a:rPr lang="pt-BR" dirty="0" smtClean="0"/>
              <a:t>valor </a:t>
            </a:r>
            <a:r>
              <a:rPr lang="pt-BR" dirty="0"/>
              <a:t>preciso da quantidade contendo a informação (voltagem, rotação, deslocamento, etc.) </a:t>
            </a:r>
            <a:r>
              <a:rPr lang="pt-BR" dirty="0" smtClean="0"/>
              <a:t>é relevante</a:t>
            </a:r>
            <a:r>
              <a:rPr lang="pt-BR" dirty="0"/>
              <a:t>. </a:t>
            </a:r>
            <a:endParaRPr lang="pt-BR" dirty="0" smtClean="0"/>
          </a:p>
          <a:p>
            <a:pPr algn="just"/>
            <a:r>
              <a:rPr lang="pt-BR" dirty="0" smtClean="0"/>
              <a:t>Os </a:t>
            </a:r>
            <a:r>
              <a:rPr lang="pt-BR" b="1" i="1" dirty="0"/>
              <a:t>sinais digitais, por outro lado, são de natureza binária, isto é, são o resultado </a:t>
            </a:r>
            <a:r>
              <a:rPr lang="pt-BR" b="1" i="1" dirty="0" smtClean="0"/>
              <a:t>do </a:t>
            </a:r>
            <a:r>
              <a:rPr lang="pt-BR" dirty="0" smtClean="0"/>
              <a:t>estado </a:t>
            </a:r>
            <a:r>
              <a:rPr lang="pt-BR" dirty="0"/>
              <a:t>lógico (falso/verdadeiro) de um circuito eletrônico que tem um conversor analógico digital</a:t>
            </a:r>
            <a:r>
              <a:rPr lang="pt-BR" dirty="0" smtClean="0"/>
              <a:t>, conversor </a:t>
            </a:r>
            <a:r>
              <a:rPr lang="pt-BR" dirty="0"/>
              <a:t>A/D. A grande vantagem de um sinal digital é ser imune, quando transmitido, a “ruídos” </a:t>
            </a:r>
            <a:r>
              <a:rPr lang="pt-BR" dirty="0" smtClean="0"/>
              <a:t>que poderiam </a:t>
            </a:r>
            <a:r>
              <a:rPr lang="pt-BR" dirty="0"/>
              <a:t>adulterar a informação original.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Os instrumentos atuais são normalmente sistemas combinados analógico/digital, onde </a:t>
            </a:r>
            <a:r>
              <a:rPr lang="pt-BR" dirty="0" smtClean="0"/>
              <a:t>a porção </a:t>
            </a:r>
            <a:r>
              <a:rPr lang="pt-BR" dirty="0"/>
              <a:t>digital não representa o fator limitante para a precisão do sistema. Estas limitações </a:t>
            </a:r>
            <a:r>
              <a:rPr lang="pt-BR" dirty="0" smtClean="0"/>
              <a:t>provêm geralmente </a:t>
            </a:r>
            <a:r>
              <a:rPr lang="pt-BR" dirty="0"/>
              <a:t>da porção analógica e/ou dos dispositivos de conversão analógico/digital. </a:t>
            </a:r>
            <a:endParaRPr lang="pt-BR" dirty="0" smtClean="0"/>
          </a:p>
          <a:p>
            <a:pPr algn="just"/>
            <a:r>
              <a:rPr lang="pt-BR" i="1" dirty="0" smtClean="0"/>
              <a:t>Vale </a:t>
            </a:r>
            <a:r>
              <a:rPr lang="pt-BR" i="1" dirty="0"/>
              <a:t>dizer que </a:t>
            </a:r>
            <a:r>
              <a:rPr lang="pt-BR" i="1" dirty="0" smtClean="0"/>
              <a:t>a maioria </a:t>
            </a:r>
            <a:r>
              <a:rPr lang="pt-BR" i="1" dirty="0"/>
              <a:t>dos elementos sensores primários é analógica.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Instrumentos de deflexão e cancelamento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Esta classificação diz respeito ao princípio de operação do um sistema que constitui </a:t>
            </a:r>
            <a:r>
              <a:rPr lang="pt-BR" dirty="0" smtClean="0"/>
              <a:t>um instrumento</a:t>
            </a:r>
            <a:r>
              <a:rPr lang="pt-BR" dirty="0"/>
              <a:t>. Em </a:t>
            </a:r>
            <a:r>
              <a:rPr lang="pt-BR" b="1" i="1" dirty="0"/>
              <a:t>instrumentos de deflexão a quantidade medida produz um efeito físico que leva </a:t>
            </a:r>
            <a:r>
              <a:rPr lang="pt-BR" b="1" i="1" dirty="0" smtClean="0"/>
              <a:t>a </a:t>
            </a:r>
            <a:r>
              <a:rPr lang="pt-BR" dirty="0" smtClean="0"/>
              <a:t>um </a:t>
            </a:r>
            <a:r>
              <a:rPr lang="pt-BR" dirty="0"/>
              <a:t>efeito similar mas contrário em alguma parte do instrumento. Este efeito contrário, por sua vez</a:t>
            </a:r>
            <a:r>
              <a:rPr lang="pt-BR" dirty="0" smtClean="0"/>
              <a:t>, está </a:t>
            </a:r>
            <a:r>
              <a:rPr lang="pt-BR" dirty="0"/>
              <a:t>intimamente ligado a alguma variável diretamente perceptível por algum dos sentidos humanos</a:t>
            </a:r>
            <a:r>
              <a:rPr lang="pt-BR" dirty="0" smtClean="0"/>
              <a:t>, por </a:t>
            </a:r>
            <a:r>
              <a:rPr lang="pt-BR" dirty="0"/>
              <a:t>exemplo, um deslocamento mecânico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Sensores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Os sensores (também chamados de transdutores) são elementos muito importantes </a:t>
            </a:r>
            <a:r>
              <a:rPr lang="pt-BR" dirty="0" smtClean="0"/>
              <a:t>nos instrumentos </a:t>
            </a:r>
            <a:r>
              <a:rPr lang="pt-BR" dirty="0"/>
              <a:t>modernos. Mais e mais os sensores mecânicos vêm sendo substituídos por </a:t>
            </a:r>
            <a:r>
              <a:rPr lang="pt-BR" dirty="0" smtClean="0"/>
              <a:t>sensores elétricos </a:t>
            </a:r>
            <a:r>
              <a:rPr lang="pt-BR" dirty="0"/>
              <a:t>ou eletrônicos por permitirem o </a:t>
            </a:r>
            <a:r>
              <a:rPr lang="pt-BR" dirty="0" err="1"/>
              <a:t>interfaceamento</a:t>
            </a:r>
            <a:r>
              <a:rPr lang="pt-BR" dirty="0"/>
              <a:t> com computadores e o controle </a:t>
            </a:r>
            <a:r>
              <a:rPr lang="pt-BR" dirty="0" smtClean="0"/>
              <a:t>de processos </a:t>
            </a:r>
            <a:r>
              <a:rPr lang="pt-BR" dirty="0"/>
              <a:t>à distância em tempo real.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Exemplos:</a:t>
            </a:r>
          </a:p>
          <a:p>
            <a:pPr algn="just"/>
            <a:r>
              <a:rPr lang="pt-BR" dirty="0" smtClean="0"/>
              <a:t>O </a:t>
            </a:r>
            <a:r>
              <a:rPr lang="pt-BR" dirty="0"/>
              <a:t>"calibrador de pneus" portátil (um instrumento muito </a:t>
            </a:r>
            <a:r>
              <a:rPr lang="pt-BR" dirty="0" smtClean="0"/>
              <a:t>simples), </a:t>
            </a:r>
            <a:r>
              <a:rPr lang="pt-BR" dirty="0"/>
              <a:t>o manômetro </a:t>
            </a:r>
            <a:r>
              <a:rPr lang="pt-BR" dirty="0" smtClean="0"/>
              <a:t>de </a:t>
            </a:r>
            <a:r>
              <a:rPr lang="pt-BR" dirty="0" err="1" smtClean="0"/>
              <a:t>bourdon</a:t>
            </a:r>
            <a:r>
              <a:rPr lang="pt-BR" dirty="0"/>
              <a:t>, o termômetro </a:t>
            </a:r>
            <a:r>
              <a:rPr lang="pt-BR" dirty="0" err="1"/>
              <a:t>bimetálico</a:t>
            </a:r>
            <a:r>
              <a:rPr lang="pt-BR" dirty="0"/>
              <a:t>, etc. </a:t>
            </a:r>
            <a:endParaRPr lang="pt-BR" dirty="0" smtClean="0"/>
          </a:p>
          <a:p>
            <a:pPr algn="just"/>
            <a:r>
              <a:rPr lang="pt-BR" dirty="0" smtClean="0"/>
              <a:t>Quando </a:t>
            </a:r>
            <a:r>
              <a:rPr lang="pt-BR" dirty="0"/>
              <a:t>o calibrador de pneu é pressionado contra o bico </a:t>
            </a:r>
            <a:r>
              <a:rPr lang="pt-BR" dirty="0" smtClean="0"/>
              <a:t>do pneu</a:t>
            </a:r>
            <a:r>
              <a:rPr lang="pt-BR" dirty="0"/>
              <a:t>, a pressão do pneu exerce uma força sobre o pistão, que desloca a haste calibrada e </a:t>
            </a:r>
            <a:r>
              <a:rPr lang="pt-BR" dirty="0" smtClean="0"/>
              <a:t>comprime a </a:t>
            </a:r>
            <a:r>
              <a:rPr lang="pt-BR" dirty="0"/>
              <a:t>mola. O efeito contrário à força associada à pressão é feito pela mola. Na condição de equilíbrio </a:t>
            </a:r>
            <a:r>
              <a:rPr lang="pt-BR" dirty="0" smtClean="0"/>
              <a:t>a haste </a:t>
            </a:r>
            <a:r>
              <a:rPr lang="pt-BR" dirty="0"/>
              <a:t>calibrada indicará o valor da pressão do pneu.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833" y="2905124"/>
            <a:ext cx="8773885" cy="2412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Em </a:t>
            </a:r>
            <a:r>
              <a:rPr lang="pt-BR" b="1" dirty="0"/>
              <a:t>instrumentos de cancelamento, a deflexão é idealmente mantida nula pela aplicação </a:t>
            </a:r>
            <a:r>
              <a:rPr lang="pt-BR" b="1" dirty="0" smtClean="0"/>
              <a:t>de </a:t>
            </a:r>
            <a:r>
              <a:rPr lang="pt-BR" dirty="0" smtClean="0"/>
              <a:t>um </a:t>
            </a:r>
            <a:r>
              <a:rPr lang="pt-BR" dirty="0"/>
              <a:t>efeito contrário àquele gerado pela quantidade medida. Tornam-se então necessários um </a:t>
            </a:r>
            <a:r>
              <a:rPr lang="pt-BR" dirty="0" smtClean="0"/>
              <a:t>detector de </a:t>
            </a:r>
            <a:r>
              <a:rPr lang="pt-BR" dirty="0"/>
              <a:t>desequilíbrio e uma maneira de restaurar o equilíbrio. A determinação de valor numérico </a:t>
            </a:r>
            <a:r>
              <a:rPr lang="pt-BR" dirty="0" smtClean="0"/>
              <a:t>da variável </a:t>
            </a:r>
            <a:r>
              <a:rPr lang="pt-BR" dirty="0"/>
              <a:t>a ser medida requer um conhecimento preciso da magnitude do efeito contrário. </a:t>
            </a:r>
            <a:endParaRPr lang="pt-B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Exemplos:</a:t>
            </a:r>
          </a:p>
          <a:p>
            <a:pPr algn="just"/>
            <a:r>
              <a:rPr lang="pt-BR" dirty="0" smtClean="0"/>
              <a:t>medidores de pressão de peso morto, a balança de braço articulado (a "balança de feira", o instrumento de cancelamento mais simples e talvez o mais antigo que existe), o manômetro de tubo U, etc. Note que na balança de pratos (até há pouco tempo chamada também de balança de feira) o material a ser pesado é colocado em um dos pratos e pesos aferidos são colocados no outro. O cancelamento do peso do material é indicado pelo ponteiro que se desloca sobre a escala central.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685804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 </a:t>
            </a:r>
            <a:r>
              <a:rPr lang="pt-BR" dirty="0"/>
              <a:t>precisão obtida pelo instrumento que opera com o método </a:t>
            </a:r>
            <a:r>
              <a:rPr lang="pt-BR" dirty="0" smtClean="0"/>
              <a:t>do cancelamento </a:t>
            </a:r>
            <a:r>
              <a:rPr lang="pt-BR" dirty="0"/>
              <a:t>em uma certa medida é maior do que aquela obtida pelo instrumento que opera com </a:t>
            </a:r>
            <a:r>
              <a:rPr lang="pt-BR" dirty="0" smtClean="0"/>
              <a:t>o método </a:t>
            </a:r>
            <a:r>
              <a:rPr lang="pt-BR" dirty="0"/>
              <a:t>da deflexão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Uma primeira razão para tal é que o instrumento que opera com o método </a:t>
            </a:r>
            <a:r>
              <a:rPr lang="pt-BR" dirty="0" smtClean="0"/>
              <a:t>de cancelamento </a:t>
            </a:r>
            <a:r>
              <a:rPr lang="pt-BR" dirty="0"/>
              <a:t>faz uma </a:t>
            </a:r>
            <a:r>
              <a:rPr lang="pt-BR" i="1" dirty="0"/>
              <a:t>comparação direta entre uma quantidade desconhecida e uma </a:t>
            </a:r>
            <a:r>
              <a:rPr lang="pt-BR" i="1" dirty="0" smtClean="0"/>
              <a:t>quantidade </a:t>
            </a:r>
            <a:r>
              <a:rPr lang="pt-BR" dirty="0" smtClean="0"/>
              <a:t>padrão</a:t>
            </a:r>
            <a:r>
              <a:rPr lang="pt-BR" dirty="0"/>
              <a:t>, enquanto que o instrumento que opera com o método da deflexão requer a prévia </a:t>
            </a:r>
            <a:r>
              <a:rPr lang="pt-BR" i="1" dirty="0" smtClean="0"/>
              <a:t>calibração </a:t>
            </a:r>
            <a:r>
              <a:rPr lang="pt-BR" dirty="0" smtClean="0"/>
              <a:t>do </a:t>
            </a:r>
            <a:r>
              <a:rPr lang="pt-BR" dirty="0"/>
              <a:t>elemento sensor, isto é, a comparação é indireta.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Além disso, não há necessidade de calibração do detector já que este </a:t>
            </a:r>
            <a:r>
              <a:rPr lang="pt-BR" dirty="0" smtClean="0"/>
              <a:t>deve simplesmente </a:t>
            </a:r>
            <a:r>
              <a:rPr lang="pt-BR" dirty="0"/>
              <a:t>detectar a ocorrência e o sentido do desequilíbrio sem porém quantificá-lo. </a:t>
            </a:r>
            <a:r>
              <a:rPr lang="pt-BR" dirty="0" smtClean="0"/>
              <a:t>Um instrumento </a:t>
            </a:r>
            <a:r>
              <a:rPr lang="pt-BR" dirty="0"/>
              <a:t>de deflexão, entretanto, é maior e mais robusto, e portanto menos sensível, a fim </a:t>
            </a:r>
            <a:r>
              <a:rPr lang="pt-BR" dirty="0" smtClean="0"/>
              <a:t>de medir </a:t>
            </a:r>
            <a:r>
              <a:rPr lang="pt-BR" dirty="0"/>
              <a:t>magnitudes elevadas de qualquer grandeza.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As desvantagens do método do cancelamento dizem respeito principalmente a </a:t>
            </a:r>
            <a:r>
              <a:rPr lang="pt-BR" dirty="0" smtClean="0"/>
              <a:t>medidas dinâmicas</a:t>
            </a:r>
            <a:r>
              <a:rPr lang="pt-BR" dirty="0"/>
              <a:t>. Todavia, a utilização de sistemas de balanceamento automático permitem estender </a:t>
            </a:r>
            <a:r>
              <a:rPr lang="pt-BR" dirty="0" smtClean="0"/>
              <a:t>o método </a:t>
            </a:r>
            <a:r>
              <a:rPr lang="pt-BR" dirty="0"/>
              <a:t>do cancelamento a inúmeras aplicações de grande importância. Exemplo: anemômetro de </a:t>
            </a:r>
            <a:r>
              <a:rPr lang="pt-BR" dirty="0" smtClean="0"/>
              <a:t>fio quente</a:t>
            </a:r>
            <a:r>
              <a:rPr lang="pt-BR" dirty="0"/>
              <a:t>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Hoje é comum que instrumentos estejam conectados a </a:t>
            </a:r>
            <a:r>
              <a:rPr lang="pt-BR" dirty="0" smtClean="0"/>
              <a:t>um barramento </a:t>
            </a:r>
            <a:r>
              <a:rPr lang="pt-BR" dirty="0"/>
              <a:t>("bus") de instrumentação, o qual por sua vez conecta-se a sistema de aquisição </a:t>
            </a:r>
            <a:r>
              <a:rPr lang="pt-BR" dirty="0" smtClean="0"/>
              <a:t>de dados </a:t>
            </a:r>
            <a:r>
              <a:rPr lang="pt-BR" dirty="0"/>
              <a:t>e controle de processos em um microcomputador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Assim, controla-se </a:t>
            </a:r>
            <a:r>
              <a:rPr lang="pt-BR" dirty="0"/>
              <a:t>centrais de </a:t>
            </a:r>
            <a:r>
              <a:rPr lang="pt-BR" dirty="0" smtClean="0"/>
              <a:t>ar condicionado à </a:t>
            </a:r>
            <a:r>
              <a:rPr lang="pt-BR" dirty="0"/>
              <a:t>distância, mesmo através da Internet; ou </a:t>
            </a:r>
            <a:r>
              <a:rPr lang="pt-BR" dirty="0" smtClean="0"/>
              <a:t>o gasoduto Brasil-Bolívia, altamente descentralizado </a:t>
            </a:r>
            <a:r>
              <a:rPr lang="pt-BR" dirty="0"/>
              <a:t>pois os instrumentos se distribuem por milhares de quilômetros, através de satélite.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5257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Pode-se dizer que os sensores são os olhos e os ouvidos dos instrumentos de medida e </a:t>
            </a:r>
            <a:r>
              <a:rPr lang="pt-BR" dirty="0" smtClean="0"/>
              <a:t>dos sistemas </a:t>
            </a:r>
            <a:r>
              <a:rPr lang="pt-BR" dirty="0"/>
              <a:t>de medição e </a:t>
            </a:r>
            <a:r>
              <a:rPr lang="pt-BR" dirty="0" smtClean="0"/>
              <a:t>controle.</a:t>
            </a:r>
          </a:p>
          <a:p>
            <a:pPr algn="just"/>
            <a:r>
              <a:rPr lang="pt-BR" dirty="0"/>
              <a:t>O sensor </a:t>
            </a:r>
            <a:r>
              <a:rPr lang="pt-BR" dirty="0" smtClean="0"/>
              <a:t>detecta um </a:t>
            </a:r>
            <a:r>
              <a:rPr lang="pt-BR" dirty="0"/>
              <a:t>sinal ou estímulo e produz uma saída mensurável. Por exemplo: (1) a balança de uma </a:t>
            </a:r>
            <a:r>
              <a:rPr lang="pt-BR" dirty="0" smtClean="0"/>
              <a:t>mola produz </a:t>
            </a:r>
            <a:r>
              <a:rPr lang="pt-BR" dirty="0"/>
              <a:t>uma mudança em deslocamento; (2) a dilatação de um tubo </a:t>
            </a:r>
            <a:r>
              <a:rPr lang="pt-BR" dirty="0" err="1"/>
              <a:t>Bourdon</a:t>
            </a:r>
            <a:r>
              <a:rPr lang="pt-BR" dirty="0"/>
              <a:t> também produz </a:t>
            </a:r>
            <a:r>
              <a:rPr lang="pt-BR" dirty="0" smtClean="0"/>
              <a:t>um </a:t>
            </a:r>
            <a:r>
              <a:rPr lang="pt-BR" dirty="0"/>
              <a:t>deslocamento linear que é convertido em deslocamento angular; (3) um </a:t>
            </a:r>
            <a:r>
              <a:rPr lang="pt-BR" dirty="0" err="1"/>
              <a:t>termistor</a:t>
            </a:r>
            <a:r>
              <a:rPr lang="pt-BR" dirty="0"/>
              <a:t> (um sensor </a:t>
            </a:r>
            <a:r>
              <a:rPr lang="pt-BR" dirty="0" smtClean="0"/>
              <a:t>de temperatura</a:t>
            </a:r>
            <a:r>
              <a:rPr lang="pt-BR" dirty="0"/>
              <a:t>) e o "</a:t>
            </a:r>
            <a:r>
              <a:rPr lang="pt-BR" dirty="0" err="1"/>
              <a:t>strain-gage</a:t>
            </a:r>
            <a:r>
              <a:rPr lang="pt-BR" dirty="0"/>
              <a:t>" produzem uma saída que é uma variação de resistência; (4) um </a:t>
            </a:r>
            <a:r>
              <a:rPr lang="pt-BR" dirty="0" smtClean="0"/>
              <a:t>tubo </a:t>
            </a:r>
            <a:r>
              <a:rPr lang="pt-BR" dirty="0" err="1" smtClean="0"/>
              <a:t>venturi</a:t>
            </a:r>
            <a:r>
              <a:rPr lang="pt-BR" dirty="0" smtClean="0"/>
              <a:t> </a:t>
            </a:r>
            <a:r>
              <a:rPr lang="pt-BR" dirty="0"/>
              <a:t>mede uma diferença de pressão para determinar a vazão de um fluido.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Sensor Lambda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Talvez </a:t>
            </a:r>
            <a:r>
              <a:rPr lang="pt-BR" dirty="0"/>
              <a:t>o menos conhecido de todos os utilizados em automóveis. Ele é </a:t>
            </a:r>
            <a:r>
              <a:rPr lang="pt-BR" dirty="0" smtClean="0"/>
              <a:t>o sensor </a:t>
            </a:r>
            <a:r>
              <a:rPr lang="pt-BR" dirty="0"/>
              <a:t>de oxigênio dos gases de escape dos motores a combustão. Monitora a concentração </a:t>
            </a:r>
            <a:r>
              <a:rPr lang="pt-BR" dirty="0" smtClean="0"/>
              <a:t>de oxigênio </a:t>
            </a:r>
            <a:r>
              <a:rPr lang="pt-BR" dirty="0"/>
              <a:t>no gás de exaustão para manter a relação ar-combustível tão ideal quanto possível, isto é</a:t>
            </a:r>
            <a:r>
              <a:rPr lang="pt-BR" dirty="0" smtClean="0"/>
              <a:t>, tão </a:t>
            </a:r>
            <a:r>
              <a:rPr lang="pt-BR" dirty="0"/>
              <a:t>estequiométrica quanto possível. O sensor lambda utiliza um eletrólito de estado </a:t>
            </a:r>
            <a:r>
              <a:rPr lang="pt-BR" dirty="0" smtClean="0"/>
              <a:t>sólido denominado </a:t>
            </a:r>
            <a:r>
              <a:rPr lang="pt-BR" dirty="0"/>
              <a:t>de </a:t>
            </a:r>
            <a:r>
              <a:rPr lang="pt-BR" dirty="0" err="1"/>
              <a:t>ítrium-zircônio</a:t>
            </a:r>
            <a:r>
              <a:rPr lang="pt-BR" dirty="0"/>
              <a:t>. Caracteriza-se pela alta condutividade de íons de oxigênio </a:t>
            </a:r>
            <a:r>
              <a:rPr lang="pt-BR" dirty="0" smtClean="0"/>
              <a:t>em temperaturas </a:t>
            </a:r>
            <a:r>
              <a:rPr lang="pt-BR" dirty="0"/>
              <a:t>elevadas (em torno de 700 K).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 </a:t>
            </a:r>
            <a:r>
              <a:rPr lang="pt-BR" dirty="0" smtClean="0"/>
              <a:t>parede externa </a:t>
            </a:r>
            <a:r>
              <a:rPr lang="pt-BR" dirty="0"/>
              <a:t>é imersa no gás de escape, e a parede interna é exposta ao ar ambiente, cujo conteúdo </a:t>
            </a:r>
            <a:r>
              <a:rPr lang="pt-BR" dirty="0" smtClean="0"/>
              <a:t>de oxigênio </a:t>
            </a:r>
            <a:r>
              <a:rPr lang="pt-BR" dirty="0"/>
              <a:t>igual a 21% serve como referência.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642953"/>
            <a:ext cx="4648193" cy="298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Características operacionais de instrumentos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Uma vez identificadas as características funcionais comuns a todos os instrumentos </a:t>
            </a:r>
            <a:r>
              <a:rPr lang="pt-BR" dirty="0" smtClean="0"/>
              <a:t>de medição</a:t>
            </a:r>
            <a:r>
              <a:rPr lang="pt-BR" dirty="0"/>
              <a:t>, é possível proceder-se a algumas generalizações a respeito da maneira como estas </a:t>
            </a:r>
            <a:r>
              <a:rPr lang="pt-BR" dirty="0" smtClean="0"/>
              <a:t>funções são </a:t>
            </a:r>
            <a:r>
              <a:rPr lang="pt-BR" dirty="0"/>
              <a:t>desempenhadas, isto é, como atua um instrumento.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Sensores/Transdutores ativos e passivos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A fim de desempenhar qualquer uma das funções típicas, um componente de um sistema </a:t>
            </a:r>
            <a:r>
              <a:rPr lang="pt-BR" dirty="0" smtClean="0"/>
              <a:t>de medição</a:t>
            </a:r>
            <a:r>
              <a:rPr lang="pt-BR" dirty="0"/>
              <a:t>, isto é, de um instrumento, deve operar seja como um transdutor ativo, seja como </a:t>
            </a:r>
            <a:r>
              <a:rPr lang="pt-BR" dirty="0" smtClean="0"/>
              <a:t>um transdutor </a:t>
            </a:r>
            <a:r>
              <a:rPr lang="pt-BR" dirty="0"/>
              <a:t>passivo. (Neste contexto, o termo transdutor não significa necessariamente um </a:t>
            </a:r>
            <a:r>
              <a:rPr lang="pt-BR" dirty="0" smtClean="0"/>
              <a:t>dispositivo capaz </a:t>
            </a:r>
            <a:r>
              <a:rPr lang="pt-BR" dirty="0"/>
              <a:t>de converter uma forma de energia em outra, mas simplesmente um dispositivo capaz </a:t>
            </a:r>
            <a:r>
              <a:rPr lang="pt-BR" dirty="0" smtClean="0"/>
              <a:t>de transformar </a:t>
            </a:r>
            <a:r>
              <a:rPr lang="pt-BR" dirty="0"/>
              <a:t>um sinal em outro).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Um componente cuja energia de saída é fornecida integralmente ou quase integralmente </a:t>
            </a:r>
            <a:r>
              <a:rPr lang="pt-BR" dirty="0" smtClean="0"/>
              <a:t>pelo sinal </a:t>
            </a:r>
            <a:r>
              <a:rPr lang="pt-BR" dirty="0"/>
              <a:t>de entrada é denominado um </a:t>
            </a:r>
            <a:r>
              <a:rPr lang="pt-BR" b="1" dirty="0"/>
              <a:t>transdutor passivo. Os sinais de entrada e saída </a:t>
            </a:r>
            <a:r>
              <a:rPr lang="pt-BR" b="1" dirty="0" smtClean="0"/>
              <a:t>podem </a:t>
            </a:r>
            <a:r>
              <a:rPr lang="pt-BR" dirty="0" smtClean="0"/>
              <a:t>constituir-se </a:t>
            </a:r>
            <a:r>
              <a:rPr lang="pt-BR" dirty="0"/>
              <a:t>da mesma forma de energia ou pode haver uma conversão de energia de uma forma </a:t>
            </a:r>
            <a:r>
              <a:rPr lang="pt-BR" dirty="0" smtClean="0"/>
              <a:t>em outra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1499</Words>
  <Application>Microsoft Office PowerPoint</Application>
  <PresentationFormat>Apresentação na tela (4:3)</PresentationFormat>
  <Paragraphs>49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Instrumentação</vt:lpstr>
      <vt:lpstr>Sensores</vt:lpstr>
      <vt:lpstr>Slide 3</vt:lpstr>
      <vt:lpstr>Slide 4</vt:lpstr>
      <vt:lpstr>Sensor Lambda</vt:lpstr>
      <vt:lpstr>Slide 6</vt:lpstr>
      <vt:lpstr>Características operacionais de instrumentos</vt:lpstr>
      <vt:lpstr>Sensores/Transdutores ativos e passivos</vt:lpstr>
      <vt:lpstr>Slide 9</vt:lpstr>
      <vt:lpstr>Slide 10</vt:lpstr>
      <vt:lpstr>São transdutores passivos:</vt:lpstr>
      <vt:lpstr>Slide 12</vt:lpstr>
      <vt:lpstr>Slide 13</vt:lpstr>
      <vt:lpstr>Slide 14</vt:lpstr>
      <vt:lpstr>São transdutores ativos:</vt:lpstr>
      <vt:lpstr>Slide 16</vt:lpstr>
      <vt:lpstr>Modos de operação analógico e digital</vt:lpstr>
      <vt:lpstr>Slide 18</vt:lpstr>
      <vt:lpstr>Instrumentos de deflexão e cancelamento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Instrumentação</dc:title>
  <dc:creator>ziaraeguia</dc:creator>
  <cp:lastModifiedBy>ziaraeguia</cp:lastModifiedBy>
  <cp:revision>4</cp:revision>
  <dcterms:created xsi:type="dcterms:W3CDTF">2019-02-12T11:11:38Z</dcterms:created>
  <dcterms:modified xsi:type="dcterms:W3CDTF">2019-02-12T11:51:20Z</dcterms:modified>
</cp:coreProperties>
</file>