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85DA-A57D-499F-A19C-AE558F086285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36FCA-00FD-4215-82F3-49DF7C05710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3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O símbolo </a:t>
            </a:r>
            <a:r>
              <a:rPr lang="pt-BR" i="1" dirty="0"/>
              <a:t>FD representa todas as operações matemáticas necessárias à obtenção </a:t>
            </a:r>
            <a:r>
              <a:rPr lang="pt-BR" i="1" dirty="0" smtClean="0"/>
              <a:t>da </a:t>
            </a:r>
            <a:r>
              <a:rPr lang="pt-BR" dirty="0" smtClean="0"/>
              <a:t>quantidade </a:t>
            </a:r>
            <a:r>
              <a:rPr lang="pt-BR" dirty="0"/>
              <a:t>(ou sinal) de saída a partir do sinal de entrada </a:t>
            </a:r>
            <a:r>
              <a:rPr lang="pt-BR" i="1" dirty="0"/>
              <a:t>ID. Por exemplo, em medidas </a:t>
            </a:r>
            <a:r>
              <a:rPr lang="pt-BR" i="1" dirty="0" smtClean="0"/>
              <a:t>estáticas </a:t>
            </a:r>
            <a:r>
              <a:rPr lang="pt-BR" dirty="0" smtClean="0"/>
              <a:t>uma </a:t>
            </a:r>
            <a:r>
              <a:rPr lang="pt-BR" dirty="0"/>
              <a:t>relação linear entre a entrada e a saída implica </a:t>
            </a:r>
            <a:r>
              <a:rPr lang="pt-BR" i="1" dirty="0"/>
              <a:t>FD = constante. Uma relação não-linear entre </a:t>
            </a:r>
            <a:r>
              <a:rPr lang="pt-BR" i="1" dirty="0" smtClean="0"/>
              <a:t>a </a:t>
            </a:r>
            <a:r>
              <a:rPr lang="pt-BR" dirty="0" smtClean="0"/>
              <a:t>entrada </a:t>
            </a:r>
            <a:r>
              <a:rPr lang="pt-BR" dirty="0"/>
              <a:t>e a saída, entretanto, implicará que </a:t>
            </a:r>
            <a:r>
              <a:rPr lang="pt-BR" i="1" dirty="0"/>
              <a:t>FD seja uma função matemática. Para se relacionar </a:t>
            </a:r>
            <a:r>
              <a:rPr lang="pt-BR" i="1" dirty="0" smtClean="0"/>
              <a:t>a </a:t>
            </a:r>
            <a:r>
              <a:rPr lang="pt-BR" dirty="0" smtClean="0"/>
              <a:t>entrada </a:t>
            </a:r>
            <a:r>
              <a:rPr lang="pt-BR" dirty="0"/>
              <a:t>e a saída em medidas dinâmicas, </a:t>
            </a:r>
            <a:r>
              <a:rPr lang="pt-BR" i="1" dirty="0"/>
              <a:t>FD será uma equação diferencial. O símbolo FI </a:t>
            </a:r>
            <a:r>
              <a:rPr lang="pt-BR" i="1" dirty="0" smtClean="0"/>
              <a:t>representa </a:t>
            </a:r>
            <a:r>
              <a:rPr lang="pt-BR" dirty="0" smtClean="0"/>
              <a:t>operações </a:t>
            </a:r>
            <a:r>
              <a:rPr lang="pt-BR" dirty="0"/>
              <a:t>semelhantes para a entrada interferente. Os símbolos </a:t>
            </a:r>
            <a:r>
              <a:rPr lang="pt-BR" i="1" dirty="0"/>
              <a:t>FM,I e FM,D representam a </a:t>
            </a:r>
            <a:r>
              <a:rPr lang="pt-BR" i="1" dirty="0" err="1" smtClean="0"/>
              <a:t>maneira</a:t>
            </a:r>
            <a:r>
              <a:rPr lang="pt-BR" dirty="0" err="1" smtClean="0"/>
              <a:t>particular</a:t>
            </a:r>
            <a:r>
              <a:rPr lang="pt-BR" dirty="0" smtClean="0"/>
              <a:t> </a:t>
            </a:r>
            <a:r>
              <a:rPr lang="pt-BR" dirty="0"/>
              <a:t>como </a:t>
            </a:r>
            <a:r>
              <a:rPr lang="pt-BR" i="1" dirty="0" err="1"/>
              <a:t>iM</a:t>
            </a:r>
            <a:r>
              <a:rPr lang="pt-BR" i="1" dirty="0"/>
              <a:t> afeta FI e FD, respectivamente.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As figuras mostram </a:t>
            </a:r>
            <a:r>
              <a:rPr lang="pt-BR" dirty="0"/>
              <a:t>a ação das três entradas recém discutidas, na operação de um </a:t>
            </a:r>
            <a:r>
              <a:rPr lang="pt-BR" dirty="0" smtClean="0"/>
              <a:t>manômetro de </a:t>
            </a:r>
            <a:r>
              <a:rPr lang="pt-BR" dirty="0"/>
              <a:t>mercúrio. As pressões p1 e p2 são as entradas desejadas cuja diferença causa o deslocamento </a:t>
            </a:r>
            <a:r>
              <a:rPr lang="pt-BR" dirty="0" smtClean="0"/>
              <a:t>de saída </a:t>
            </a:r>
            <a:r>
              <a:rPr lang="pt-BR" dirty="0"/>
              <a:t>x. Neste caso não há a ação de entradas interferentes ou modificadoras </a:t>
            </a:r>
            <a:r>
              <a:rPr lang="pt-BR" dirty="0" smtClean="0"/>
              <a:t>(</a:t>
            </a:r>
            <a:r>
              <a:rPr lang="pt-BR" dirty="0"/>
              <a:t>a</a:t>
            </a:r>
            <a:r>
              <a:rPr lang="pt-BR" dirty="0" smtClean="0"/>
              <a:t>). </a:t>
            </a:r>
            <a:r>
              <a:rPr lang="pt-BR" dirty="0"/>
              <a:t>Ao </a:t>
            </a:r>
            <a:r>
              <a:rPr lang="pt-BR" dirty="0" smtClean="0"/>
              <a:t>se montar </a:t>
            </a:r>
            <a:r>
              <a:rPr lang="pt-BR" dirty="0"/>
              <a:t>o manômetro sobre um veículo em aceleração, haverá um deslocamento de saída x </a:t>
            </a:r>
            <a:r>
              <a:rPr lang="pt-BR" dirty="0" smtClean="0"/>
              <a:t>mesmo quando </a:t>
            </a:r>
            <a:r>
              <a:rPr lang="pt-BR" dirty="0"/>
              <a:t>não houver uma diferença de pressão. Isto é, a aceleração do veículo representa </a:t>
            </a:r>
            <a:r>
              <a:rPr lang="pt-BR" dirty="0" smtClean="0"/>
              <a:t>uma entrada </a:t>
            </a:r>
            <a:r>
              <a:rPr lang="pt-BR" dirty="0"/>
              <a:t>interferente que causará um erro de leitura </a:t>
            </a:r>
            <a:r>
              <a:rPr lang="pt-BR" dirty="0" smtClean="0"/>
              <a:t>(</a:t>
            </a:r>
            <a:r>
              <a:rPr lang="pt-BR" dirty="0"/>
              <a:t>b</a:t>
            </a:r>
            <a:r>
              <a:rPr lang="pt-BR" dirty="0" smtClean="0"/>
              <a:t>). </a:t>
            </a:r>
            <a:r>
              <a:rPr lang="pt-BR" dirty="0"/>
              <a:t>Analogamente, o ângulo </a:t>
            </a:r>
            <a:r>
              <a:rPr lang="pt-BR" dirty="0" smtClean="0"/>
              <a:t>de inclinação </a:t>
            </a:r>
            <a:r>
              <a:rPr lang="pt-BR" dirty="0"/>
              <a:t>do manômetro com relação à gravidade também representa uma entrada interferente </a:t>
            </a:r>
            <a:r>
              <a:rPr lang="pt-BR" dirty="0" smtClean="0"/>
              <a:t>e modificadora </a:t>
            </a:r>
            <a:r>
              <a:rPr lang="pt-BR" dirty="0"/>
              <a:t>que produzirá um deslocamento de saída x mesmo na ausência de uma diferença </a:t>
            </a:r>
            <a:r>
              <a:rPr lang="pt-BR" dirty="0" smtClean="0"/>
              <a:t>de pressão (</a:t>
            </a:r>
            <a:r>
              <a:rPr lang="pt-BR" dirty="0"/>
              <a:t>c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011152"/>
            <a:ext cx="9010678" cy="29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/>
              <a:t>Ação das três entradas desejada, interferente e modificadora na operação de </a:t>
            </a:r>
            <a:r>
              <a:rPr lang="pt-BR" b="1" dirty="0" smtClean="0"/>
              <a:t>um manômetro </a:t>
            </a:r>
            <a:r>
              <a:rPr lang="pt-BR" b="1" dirty="0"/>
              <a:t>de mercúrio. (a) As pressões p1 e p2 são as entradas desejadas; não há a ação </a:t>
            </a:r>
            <a:r>
              <a:rPr lang="pt-BR" b="1" dirty="0" smtClean="0"/>
              <a:t>de entradas </a:t>
            </a:r>
            <a:r>
              <a:rPr lang="pt-BR" b="1" dirty="0"/>
              <a:t>interferentes ou modificadoras. (b) O manômetro sobre um veículo em aceleração; a </a:t>
            </a:r>
            <a:r>
              <a:rPr lang="pt-BR" b="1" dirty="0" smtClean="0"/>
              <a:t>aceleração do </a:t>
            </a:r>
            <a:r>
              <a:rPr lang="pt-BR" b="1" dirty="0"/>
              <a:t>veículo representa uma entrada interferente que causará um erro de leitura. (c) O ângulo de </a:t>
            </a:r>
            <a:r>
              <a:rPr lang="pt-BR" b="1" dirty="0" smtClean="0"/>
              <a:t>inclinação do </a:t>
            </a:r>
            <a:r>
              <a:rPr lang="pt-BR" b="1" dirty="0"/>
              <a:t>manômetro com relação à gravidade também representa uma entrada interferente e modificadora.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/>
          </a:bodyPr>
          <a:lstStyle/>
          <a:p>
            <a:r>
              <a:rPr lang="pt-BR" sz="2200" dirty="0" smtClean="0"/>
              <a:t>Métodos </a:t>
            </a:r>
            <a:r>
              <a:rPr lang="pt-BR" sz="2200" dirty="0"/>
              <a:t>mais comumente usados para se eliminar ou</a:t>
            </a:r>
            <a:br>
              <a:rPr lang="pt-BR" sz="2200" dirty="0"/>
            </a:br>
            <a:r>
              <a:rPr lang="pt-BR" sz="2200" dirty="0"/>
              <a:t>atenuar os efeitos de entradas </a:t>
            </a:r>
            <a:r>
              <a:rPr lang="pt-BR" sz="2400" dirty="0"/>
              <a:t>espúrias.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i="1" dirty="0"/>
              <a:t>1. Método da Insensibilidade Inerente</a:t>
            </a:r>
          </a:p>
          <a:p>
            <a:pPr algn="just"/>
            <a:r>
              <a:rPr lang="pt-BR" dirty="0"/>
              <a:t>Os elementos do sistema de medição devem ser inerentemente sensíveis somente </a:t>
            </a:r>
            <a:r>
              <a:rPr lang="pt-BR" dirty="0" smtClean="0"/>
              <a:t>às entradas </a:t>
            </a:r>
            <a:r>
              <a:rPr lang="pt-BR" dirty="0"/>
              <a:t>desejadas, isto é, </a:t>
            </a:r>
            <a:r>
              <a:rPr lang="pt-BR" i="1" dirty="0"/>
              <a:t>FI e/ou FM,D devem ser o mais próximas possível de zero. </a:t>
            </a:r>
            <a:r>
              <a:rPr lang="pt-BR" i="1" dirty="0" smtClean="0"/>
              <a:t>Este </a:t>
            </a:r>
            <a:r>
              <a:rPr lang="pt-BR" dirty="0" smtClean="0"/>
              <a:t>método </a:t>
            </a:r>
            <a:r>
              <a:rPr lang="pt-BR" dirty="0"/>
              <a:t>é uma idealização que, via de regra, não é alcançada na prática. Mas soa como </a:t>
            </a:r>
            <a:r>
              <a:rPr lang="pt-BR" dirty="0" smtClean="0"/>
              <a:t>uma filosofia </a:t>
            </a:r>
            <a:r>
              <a:rPr lang="pt-BR" dirty="0"/>
              <a:t>de projeto de que os elementos de um instrumento devam ser </a:t>
            </a:r>
            <a:r>
              <a:rPr lang="pt-BR" dirty="0" smtClean="0"/>
              <a:t>inerentemente sensíveis </a:t>
            </a:r>
            <a:r>
              <a:rPr lang="pt-BR" dirty="0"/>
              <a:t>somente às entradas desejadas.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i="1" dirty="0"/>
              <a:t>2. Método da Realimentação de Alto Ganho</a:t>
            </a:r>
            <a:endParaRPr lang="pt-BR" dirty="0" smtClean="0"/>
          </a:p>
          <a:p>
            <a:pPr algn="just"/>
            <a:r>
              <a:rPr lang="pt-BR" dirty="0" smtClean="0"/>
              <a:t>Seja </a:t>
            </a:r>
            <a:r>
              <a:rPr lang="pt-BR" dirty="0"/>
              <a:t>a medida de uma certa voltagem </a:t>
            </a:r>
            <a:r>
              <a:rPr lang="pt-BR" i="1" dirty="0" err="1"/>
              <a:t>ei</a:t>
            </a:r>
            <a:r>
              <a:rPr lang="pt-BR" i="1" dirty="0"/>
              <a:t>, a qual é realizada através de sua alimentação a </a:t>
            </a:r>
            <a:r>
              <a:rPr lang="pt-BR" i="1" dirty="0" smtClean="0"/>
              <a:t>um </a:t>
            </a:r>
            <a:r>
              <a:rPr lang="pt-BR" dirty="0" smtClean="0"/>
              <a:t>motor </a:t>
            </a:r>
            <a:r>
              <a:rPr lang="pt-BR" dirty="0"/>
              <a:t>elétrico. O motor está em balanço e o torque resultante no </a:t>
            </a:r>
            <a:r>
              <a:rPr lang="pt-BR" dirty="0" err="1"/>
              <a:t>estator</a:t>
            </a:r>
            <a:r>
              <a:rPr lang="pt-BR" dirty="0"/>
              <a:t> é aplicado, </a:t>
            </a:r>
            <a:r>
              <a:rPr lang="pt-BR" dirty="0" smtClean="0"/>
              <a:t>através de </a:t>
            </a:r>
            <a:r>
              <a:rPr lang="pt-BR" dirty="0"/>
              <a:t>um braço, a uma mola, causando o deslocamento </a:t>
            </a:r>
            <a:r>
              <a:rPr lang="pt-BR" i="1" dirty="0" err="1"/>
              <a:t>xo</a:t>
            </a:r>
            <a:r>
              <a:rPr lang="pt-BR" i="1" dirty="0"/>
              <a:t>, que é medido em uma </a:t>
            </a:r>
            <a:r>
              <a:rPr lang="pt-BR" i="1" dirty="0" smtClean="0"/>
              <a:t>escala </a:t>
            </a:r>
            <a:r>
              <a:rPr lang="pt-BR" dirty="0" smtClean="0"/>
              <a:t>calibrada figura (a</a:t>
            </a:r>
            <a:r>
              <a:rPr lang="pt-BR" dirty="0"/>
              <a:t>)). Um instrumento projetado deste modo</a:t>
            </a:r>
            <a:r>
              <a:rPr lang="pt-BR" dirty="0" smtClean="0"/>
              <a:t>,</a:t>
            </a:r>
          </a:p>
          <a:p>
            <a:pPr algn="just"/>
            <a:r>
              <a:rPr lang="pt-BR" dirty="0" err="1" smtClean="0"/>
              <a:t>Xo</a:t>
            </a:r>
            <a:r>
              <a:rPr lang="pt-BR" dirty="0" smtClean="0"/>
              <a:t> = (</a:t>
            </a:r>
            <a:r>
              <a:rPr lang="pt-BR" dirty="0" err="1" smtClean="0"/>
              <a:t>kMO</a:t>
            </a:r>
            <a:r>
              <a:rPr lang="pt-BR" dirty="0" smtClean="0"/>
              <a:t>.</a:t>
            </a:r>
            <a:r>
              <a:rPr lang="pt-BR" dirty="0" err="1" smtClean="0"/>
              <a:t>kSP</a:t>
            </a:r>
            <a:r>
              <a:rPr lang="pt-BR" dirty="0" smtClean="0"/>
              <a:t>) e1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onde </a:t>
            </a:r>
            <a:r>
              <a:rPr lang="pt-BR" i="1" dirty="0"/>
              <a:t>KMO e KSP são constantes, e tem-se o que é denominado de sistema aberto. As </a:t>
            </a:r>
            <a:r>
              <a:rPr lang="pt-BR" i="1" dirty="0" smtClean="0"/>
              <a:t>entradas </a:t>
            </a:r>
            <a:r>
              <a:rPr lang="pt-BR" dirty="0" smtClean="0"/>
              <a:t>modificadoras </a:t>
            </a:r>
            <a:r>
              <a:rPr lang="pt-BR" i="1" dirty="0"/>
              <a:t>IM1 e IM2 causam mudanças em KMO e KSP, as quais acarretam erros na </a:t>
            </a:r>
            <a:r>
              <a:rPr lang="pt-BR" i="1" dirty="0" smtClean="0"/>
              <a:t>relação </a:t>
            </a:r>
            <a:r>
              <a:rPr lang="pt-BR" dirty="0" smtClean="0"/>
              <a:t>entre </a:t>
            </a:r>
            <a:r>
              <a:rPr lang="pt-BR" i="1" dirty="0" err="1"/>
              <a:t>ei</a:t>
            </a:r>
            <a:r>
              <a:rPr lang="pt-BR" i="1" dirty="0"/>
              <a:t> e </a:t>
            </a:r>
            <a:r>
              <a:rPr lang="pt-BR" i="1" dirty="0" err="1"/>
              <a:t>xo</a:t>
            </a:r>
            <a:r>
              <a:rPr lang="pt-BR" i="1" dirty="0"/>
              <a:t>. Estes erros são então diretamente proporcionais às variações em KMO e KSP</a:t>
            </a:r>
            <a:r>
              <a:rPr lang="pt-BR" i="1" dirty="0" smtClean="0"/>
              <a:t>. </a:t>
            </a:r>
            <a:r>
              <a:rPr lang="pt-BR" dirty="0"/>
              <a:t>O deslocamento </a:t>
            </a:r>
            <a:r>
              <a:rPr lang="pt-BR" i="1" dirty="0" err="1"/>
              <a:t>xo</a:t>
            </a:r>
            <a:r>
              <a:rPr lang="pt-BR" i="1" dirty="0"/>
              <a:t> é medido por </a:t>
            </a:r>
            <a:r>
              <a:rPr lang="pt-BR" i="1" dirty="0" smtClean="0"/>
              <a:t>um </a:t>
            </a:r>
            <a:r>
              <a:rPr lang="pt-BR" dirty="0" smtClean="0"/>
              <a:t>dispositivo </a:t>
            </a:r>
            <a:r>
              <a:rPr lang="pt-BR" dirty="0"/>
              <a:t>de realimentação que produz uma voltagem </a:t>
            </a:r>
            <a:r>
              <a:rPr lang="pt-BR" i="1" dirty="0" err="1"/>
              <a:t>eo</a:t>
            </a:r>
            <a:r>
              <a:rPr lang="pt-BR" i="1" dirty="0"/>
              <a:t> proporcional a </a:t>
            </a:r>
            <a:r>
              <a:rPr lang="pt-BR" i="1" dirty="0" err="1" smtClean="0"/>
              <a:t>xo</a:t>
            </a:r>
            <a:r>
              <a:rPr lang="pt-BR" i="1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 aberto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316" y="1775721"/>
            <a:ext cx="8611526" cy="451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 fechado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7"/>
            <a:ext cx="8286808" cy="499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i="1" dirty="0"/>
              <a:t>3. Método da Filtragem de Sinais</a:t>
            </a:r>
          </a:p>
          <a:p>
            <a:pPr algn="just"/>
            <a:r>
              <a:rPr lang="pt-BR" dirty="0"/>
              <a:t>Certos elementos (“filtros”) são introduzidos no instrumento com a finalidade de se </a:t>
            </a:r>
            <a:r>
              <a:rPr lang="pt-BR" dirty="0" smtClean="0"/>
              <a:t>bloquear sinais </a:t>
            </a:r>
            <a:r>
              <a:rPr lang="pt-BR" dirty="0"/>
              <a:t>espúrios e assim remover ou diminuir seus efeitos sobre o sinal de saída. Os </a:t>
            </a:r>
            <a:r>
              <a:rPr lang="pt-BR" dirty="0" smtClean="0"/>
              <a:t>filtros podem </a:t>
            </a:r>
            <a:r>
              <a:rPr lang="pt-BR" dirty="0"/>
              <a:t>ser aplicados diretamente aos sinais de entrada, de saída ou a algum </a:t>
            </a:r>
            <a:r>
              <a:rPr lang="pt-BR" dirty="0" smtClean="0"/>
              <a:t>sinal intermediário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modo de operação analógico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instrumentos analógicos muitas vezes utilizam circuitos elétricos como forma de </a:t>
            </a:r>
            <a:r>
              <a:rPr lang="pt-BR" dirty="0" smtClean="0"/>
              <a:t>indicação dos </a:t>
            </a:r>
            <a:r>
              <a:rPr lang="pt-BR" dirty="0"/>
              <a:t>valores medidos, pois estes tornam viável ou facilitam a transmissão à distância, além de </a:t>
            </a:r>
            <a:r>
              <a:rPr lang="pt-BR" dirty="0" smtClean="0"/>
              <a:t>permitir o </a:t>
            </a:r>
            <a:r>
              <a:rPr lang="pt-BR" dirty="0"/>
              <a:t>controle do processo sob observação. Assim, a variável primária medida é transformada </a:t>
            </a:r>
            <a:r>
              <a:rPr lang="pt-BR" dirty="0" smtClean="0"/>
              <a:t>em corrente </a:t>
            </a:r>
            <a:r>
              <a:rPr lang="pt-BR" dirty="0"/>
              <a:t>elétrica, voltagem ou resistência.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 filtragem na entrada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1528781"/>
            <a:ext cx="85915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 filtragem na 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1990743"/>
            <a:ext cx="84201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i="1" dirty="0"/>
              <a:t>4. Método da Saída Corrigida</a:t>
            </a:r>
          </a:p>
          <a:p>
            <a:pPr algn="just"/>
            <a:r>
              <a:rPr lang="pt-BR" dirty="0"/>
              <a:t>Conhecendo-se a magnitude das entradas interferente e modificadora e sua ação sobre </a:t>
            </a:r>
            <a:r>
              <a:rPr lang="pt-BR" dirty="0" smtClean="0"/>
              <a:t>a saída</a:t>
            </a:r>
            <a:r>
              <a:rPr lang="pt-BR" dirty="0"/>
              <a:t>, podem-se calcular correções de modo a se ter somente o componente da </a:t>
            </a:r>
            <a:r>
              <a:rPr lang="pt-BR" dirty="0" smtClean="0"/>
              <a:t>saída associado </a:t>
            </a:r>
            <a:r>
              <a:rPr lang="pt-BR" dirty="0"/>
              <a:t>à entrada desejada. Este método é bastante adequado no caso de </a:t>
            </a:r>
            <a:r>
              <a:rPr lang="pt-BR" dirty="0" smtClean="0"/>
              <a:t>medidas automatizadas </a:t>
            </a:r>
            <a:r>
              <a:rPr lang="pt-BR" dirty="0"/>
              <a:t>por microcomputadores.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pPr algn="just"/>
            <a:r>
              <a:rPr lang="pt-BR" b="1" i="1" dirty="0"/>
              <a:t>5. Método das Entradas Contrárias</a:t>
            </a:r>
          </a:p>
          <a:p>
            <a:pPr algn="just"/>
            <a:r>
              <a:rPr lang="pt-BR" dirty="0"/>
              <a:t>Consiste em intencionalmente introduzir no instrumento entradas interferentes </a:t>
            </a:r>
            <a:r>
              <a:rPr lang="pt-BR" dirty="0" smtClean="0"/>
              <a:t>e/ou modificadoras </a:t>
            </a:r>
            <a:r>
              <a:rPr lang="pt-BR" dirty="0"/>
              <a:t>que tenderão a cancelar o efeito indesejável de entradas espúrias inevitáveis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080" y="3000372"/>
            <a:ext cx="6110324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0435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À medida que o fluido escoa sobre a superfície da sonda, a sua </a:t>
            </a:r>
            <a:r>
              <a:rPr lang="pt-BR" dirty="0" smtClean="0"/>
              <a:t>velocidade deve </a:t>
            </a:r>
            <a:r>
              <a:rPr lang="pt-BR" dirty="0"/>
              <a:t>aumentar já que as linhas de corrente são mais longas do que aquelas no </a:t>
            </a:r>
            <a:r>
              <a:rPr lang="pt-BR" dirty="0" smtClean="0"/>
              <a:t>escoamento não </a:t>
            </a:r>
            <a:r>
              <a:rPr lang="pt-BR" dirty="0"/>
              <a:t>perturbado. Este aumento da velocidade causa uma queda na pressão estática de </a:t>
            </a:r>
            <a:r>
              <a:rPr lang="pt-BR" dirty="0" smtClean="0"/>
              <a:t>modo que </a:t>
            </a:r>
            <a:r>
              <a:rPr lang="pt-BR" dirty="0"/>
              <a:t>a tomada de pressão mostrada fornece uma leitura incorreta. Este erro devido </a:t>
            </a:r>
            <a:r>
              <a:rPr lang="pt-BR" dirty="0" smtClean="0"/>
              <a:t>à </a:t>
            </a:r>
            <a:r>
              <a:rPr lang="pt-BR" dirty="0" err="1" smtClean="0"/>
              <a:t>subpressão</a:t>
            </a:r>
            <a:r>
              <a:rPr lang="pt-BR" dirty="0" smtClean="0"/>
              <a:t> </a:t>
            </a:r>
            <a:r>
              <a:rPr lang="pt-BR" dirty="0"/>
              <a:t>varia com a distância d1 da tomada à extremidade da sonda. </a:t>
            </a:r>
            <a:r>
              <a:rPr lang="pt-BR" dirty="0" err="1"/>
              <a:t>Prandtl</a:t>
            </a:r>
            <a:r>
              <a:rPr lang="pt-BR" dirty="0"/>
              <a:t> </a:t>
            </a:r>
            <a:r>
              <a:rPr lang="pt-BR" dirty="0" smtClean="0"/>
              <a:t>raciocinou que </a:t>
            </a:r>
            <a:r>
              <a:rPr lang="pt-BR" dirty="0"/>
              <a:t>o suporte da sonda também terá uma linha de estagnação ao longo de sua parte frontal </a:t>
            </a:r>
            <a:r>
              <a:rPr lang="pt-BR" dirty="0" smtClean="0"/>
              <a:t>e que </a:t>
            </a:r>
            <a:r>
              <a:rPr lang="pt-BR" dirty="0"/>
              <a:t>a conseqüente </a:t>
            </a:r>
            <a:r>
              <a:rPr lang="pt-BR" dirty="0" err="1"/>
              <a:t>sobrepressão</a:t>
            </a:r>
            <a:r>
              <a:rPr lang="pt-BR" dirty="0"/>
              <a:t> se propagará à montante. Este efeito, entretanto, será </a:t>
            </a:r>
            <a:r>
              <a:rPr lang="pt-BR" dirty="0" smtClean="0"/>
              <a:t>tão menor </a:t>
            </a:r>
            <a:r>
              <a:rPr lang="pt-BR" dirty="0"/>
              <a:t>quanto maior for a distância d2. Testes experimentais permitem a escolha </a:t>
            </a:r>
            <a:r>
              <a:rPr lang="pt-BR" dirty="0" smtClean="0"/>
              <a:t>adequada das </a:t>
            </a:r>
            <a:r>
              <a:rPr lang="pt-BR" dirty="0"/>
              <a:t>distâncias d1 e d2 de maneira que os dois efeitos se cancelem mutuamente, </a:t>
            </a:r>
            <a:r>
              <a:rPr lang="pt-BR" dirty="0" smtClean="0"/>
              <a:t>obtendo-se </a:t>
            </a:r>
            <a:r>
              <a:rPr lang="pt-BR" dirty="0"/>
              <a:t>assim o valor correto da pressão estática.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31" y="1500174"/>
            <a:ext cx="902159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07" y="1857364"/>
            <a:ext cx="8667811" cy="472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instrumentos analógicos são, geralmente, baseados no movimento do medidor </a:t>
            </a:r>
            <a:r>
              <a:rPr lang="pt-BR" dirty="0" smtClean="0"/>
              <a:t>de d'</a:t>
            </a:r>
            <a:r>
              <a:rPr lang="pt-BR" dirty="0" err="1" smtClean="0"/>
              <a:t>Arsonval</a:t>
            </a:r>
            <a:r>
              <a:rPr lang="pt-BR" dirty="0"/>
              <a:t>. Ele consiste de uma série de espirais colocadas no campo magnético de um </a:t>
            </a:r>
            <a:r>
              <a:rPr lang="pt-BR" dirty="0" smtClean="0"/>
              <a:t>ímã permanente</a:t>
            </a:r>
            <a:r>
              <a:rPr lang="pt-BR" dirty="0"/>
              <a:t>. Quando uma corrente elétrica percorre as espirais, ela cria um torque nas espirais</a:t>
            </a:r>
            <a:r>
              <a:rPr lang="pt-BR" dirty="0" smtClean="0"/>
              <a:t>, fazendo </a:t>
            </a:r>
            <a:r>
              <a:rPr lang="pt-BR" dirty="0"/>
              <a:t>com que se desloquem, movendo um ponteiro sobre uma escala calibrada.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Por projeto, </a:t>
            </a:r>
            <a:r>
              <a:rPr lang="pt-BR" dirty="0" smtClean="0"/>
              <a:t>a deflexão </a:t>
            </a:r>
            <a:r>
              <a:rPr lang="pt-BR" dirty="0"/>
              <a:t>do ponteiro é diretamente proporcional à corrente nas espirais. O medidor de </a:t>
            </a:r>
            <a:r>
              <a:rPr lang="pt-BR" dirty="0" err="1" smtClean="0"/>
              <a:t>d´Arsonval</a:t>
            </a:r>
            <a:r>
              <a:rPr lang="pt-BR" dirty="0" smtClean="0"/>
              <a:t> opera </a:t>
            </a:r>
            <a:r>
              <a:rPr lang="pt-BR" dirty="0"/>
              <a:t>com corrente contínua ou alternada.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0932"/>
            <a:ext cx="3737140" cy="31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9026" y="3500438"/>
            <a:ext cx="2914973" cy="33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modo de operação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modo de operação digital tem várias vantagens sobre o modo analógico. Entre elas </a:t>
            </a:r>
            <a:r>
              <a:rPr lang="pt-BR" dirty="0" smtClean="0"/>
              <a:t>pode-se dizer</a:t>
            </a:r>
            <a:r>
              <a:rPr lang="pt-BR" dirty="0"/>
              <a:t>: a leitura digital é direta e precisa, não necessita de interpolação; instrumentos digitais </a:t>
            </a:r>
            <a:r>
              <a:rPr lang="pt-BR" dirty="0" smtClean="0"/>
              <a:t>podem ser </a:t>
            </a:r>
            <a:r>
              <a:rPr lang="pt-BR" dirty="0"/>
              <a:t>facilmente acoplados entre si e também a computadores; instrumentos digitais são "resistentes </a:t>
            </a:r>
            <a:r>
              <a:rPr lang="pt-BR" dirty="0" smtClean="0"/>
              <a:t>a ruídos</a:t>
            </a:r>
            <a:r>
              <a:rPr lang="pt-BR" dirty="0"/>
              <a:t>" (pois não são "dependentes da amplitude" como os sinais analógicos); operam em </a:t>
            </a:r>
            <a:r>
              <a:rPr lang="pt-BR" dirty="0" smtClean="0"/>
              <a:t>baixas voltagens </a:t>
            </a:r>
            <a:r>
              <a:rPr lang="pt-BR" dirty="0"/>
              <a:t>(de 5 a 10 volts).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Os sinais do mundo físico são analógicos, isto é, são quantidades que variam continuamente.</a:t>
            </a:r>
          </a:p>
          <a:p>
            <a:pPr algn="just"/>
            <a:r>
              <a:rPr lang="pt-BR" dirty="0"/>
              <a:t>Também são analógicos os sinais de controle enviados para interação com o mundo físico. Assim, </a:t>
            </a:r>
            <a:r>
              <a:rPr lang="pt-BR" dirty="0" smtClean="0"/>
              <a:t>de forma </a:t>
            </a:r>
            <a:r>
              <a:rPr lang="pt-BR" dirty="0"/>
              <a:t>a usar o poder do modo digital, há que se converter de analógica para digital a variável que </a:t>
            </a:r>
            <a:r>
              <a:rPr lang="pt-BR" dirty="0" smtClean="0"/>
              <a:t>se deseja </a:t>
            </a:r>
            <a:r>
              <a:rPr lang="pt-BR" dirty="0"/>
              <a:t>medir, e vice-versa a variável que controlará o sistema experimental. A unidade básica </a:t>
            </a:r>
            <a:r>
              <a:rPr lang="pt-BR" dirty="0" smtClean="0"/>
              <a:t>do modo </a:t>
            </a:r>
            <a:r>
              <a:rPr lang="pt-BR" dirty="0"/>
              <a:t>digital é o bit: 1 bit pode assumir valores 0 ou 1 (ligado ou desligado); 1 byte = 8 bits, e </a:t>
            </a:r>
            <a:r>
              <a:rPr lang="pt-BR" dirty="0" smtClean="0"/>
              <a:t>a palavra </a:t>
            </a:r>
            <a:r>
              <a:rPr lang="pt-BR" dirty="0"/>
              <a:t>digital é feita de bits (por exemplo, uma palavra de 4 bits).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832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No processo de conversão analógico/digital alguns aspectos devem ser considerados:</a:t>
            </a:r>
          </a:p>
          <a:p>
            <a:pPr algn="just"/>
            <a:r>
              <a:rPr lang="pt-BR" dirty="0"/>
              <a:t>1. a resolução de um conversor analógico-digital é igual a </a:t>
            </a:r>
            <a:r>
              <a:rPr lang="pt-BR" i="1" dirty="0"/>
              <a:t>1 / (2M - 1), onde M é o número </a:t>
            </a:r>
            <a:r>
              <a:rPr lang="pt-BR" i="1" dirty="0" smtClean="0"/>
              <a:t>de </a:t>
            </a:r>
            <a:r>
              <a:rPr lang="pt-BR" dirty="0" smtClean="0"/>
              <a:t>bits</a:t>
            </a:r>
            <a:r>
              <a:rPr lang="pt-BR" dirty="0"/>
              <a:t>. Por exemplo, se o conversor tem 4 bits, o número de intervalos de amostragem é 15 e </a:t>
            </a:r>
            <a:r>
              <a:rPr lang="pt-BR" dirty="0" smtClean="0"/>
              <a:t>a resolução </a:t>
            </a:r>
            <a:r>
              <a:rPr lang="pt-BR" dirty="0"/>
              <a:t>é (1/15); se o conversor tem 12 bits, o número de intervalos de amostragem é </a:t>
            </a:r>
            <a:r>
              <a:rPr lang="pt-BR" dirty="0" smtClean="0"/>
              <a:t>2047 e </a:t>
            </a:r>
            <a:r>
              <a:rPr lang="pt-BR" dirty="0"/>
              <a:t>a resolução, (1/2047).</a:t>
            </a:r>
          </a:p>
          <a:p>
            <a:pPr algn="just"/>
            <a:r>
              <a:rPr lang="pt-BR" dirty="0"/>
              <a:t>2. a </a:t>
            </a:r>
            <a:r>
              <a:rPr lang="pt-BR" dirty="0" err="1"/>
              <a:t>frequência</a:t>
            </a:r>
            <a:r>
              <a:rPr lang="pt-BR" dirty="0"/>
              <a:t> de </a:t>
            </a:r>
            <a:r>
              <a:rPr lang="pt-BR" dirty="0" err="1"/>
              <a:t>Nyquist</a:t>
            </a:r>
            <a:r>
              <a:rPr lang="pt-BR" dirty="0"/>
              <a:t>, </a:t>
            </a:r>
            <a:r>
              <a:rPr lang="pt-BR" i="1" dirty="0" err="1"/>
              <a:t>fN</a:t>
            </a:r>
            <a:r>
              <a:rPr lang="pt-BR" i="1" dirty="0"/>
              <a:t>, que é definida como a metade da </a:t>
            </a:r>
            <a:r>
              <a:rPr lang="pt-BR" i="1" dirty="0" err="1"/>
              <a:t>frequência</a:t>
            </a:r>
            <a:r>
              <a:rPr lang="pt-BR" i="1" dirty="0"/>
              <a:t> de amostragem, </a:t>
            </a:r>
            <a:r>
              <a:rPr lang="pt-BR" i="1" dirty="0" err="1"/>
              <a:t>fN</a:t>
            </a:r>
            <a:r>
              <a:rPr lang="pt-BR" i="1" dirty="0"/>
              <a:t> </a:t>
            </a:r>
            <a:r>
              <a:rPr lang="pt-BR" i="1" dirty="0" smtClean="0"/>
              <a:t>= </a:t>
            </a:r>
            <a:r>
              <a:rPr lang="pt-BR" i="1" dirty="0" err="1" smtClean="0"/>
              <a:t>fA</a:t>
            </a:r>
            <a:r>
              <a:rPr lang="pt-BR" i="1" dirty="0" smtClean="0"/>
              <a:t> </a:t>
            </a:r>
            <a:r>
              <a:rPr lang="pt-BR" i="1" dirty="0"/>
              <a:t>/ 2. Quando um sinal tem </a:t>
            </a:r>
            <a:r>
              <a:rPr lang="pt-BR" i="1" dirty="0" err="1"/>
              <a:t>frequências</a:t>
            </a:r>
            <a:r>
              <a:rPr lang="pt-BR" i="1" dirty="0"/>
              <a:t> superiores à </a:t>
            </a:r>
            <a:r>
              <a:rPr lang="pt-BR" i="1" dirty="0" err="1"/>
              <a:t>frequência</a:t>
            </a:r>
            <a:r>
              <a:rPr lang="pt-BR" i="1" dirty="0"/>
              <a:t> de </a:t>
            </a:r>
            <a:r>
              <a:rPr lang="pt-BR" i="1" dirty="0" err="1"/>
              <a:t>Nyquist</a:t>
            </a:r>
            <a:r>
              <a:rPr lang="pt-BR" i="1" dirty="0"/>
              <a:t>, sua </a:t>
            </a:r>
            <a:r>
              <a:rPr lang="pt-BR" i="1" dirty="0" smtClean="0"/>
              <a:t>amostragem </a:t>
            </a:r>
            <a:r>
              <a:rPr lang="pt-BR" dirty="0" smtClean="0"/>
              <a:t>gerará </a:t>
            </a:r>
            <a:r>
              <a:rPr lang="pt-BR" dirty="0" err="1"/>
              <a:t>frequências</a:t>
            </a:r>
            <a:r>
              <a:rPr lang="pt-BR" dirty="0"/>
              <a:t> distorcidas inferiores às </a:t>
            </a:r>
            <a:r>
              <a:rPr lang="pt-BR" dirty="0" err="1"/>
              <a:t>frequências</a:t>
            </a:r>
            <a:r>
              <a:rPr lang="pt-BR" dirty="0"/>
              <a:t> aparentes (</a:t>
            </a:r>
            <a:r>
              <a:rPr lang="pt-BR" i="1" dirty="0"/>
              <a:t>isto é, alias, uma </a:t>
            </a:r>
            <a:r>
              <a:rPr lang="pt-BR" i="1" dirty="0" smtClean="0"/>
              <a:t>falsa </a:t>
            </a:r>
            <a:r>
              <a:rPr lang="pt-BR" i="1" dirty="0" err="1" smtClean="0"/>
              <a:t>frequência</a:t>
            </a:r>
            <a:r>
              <a:rPr lang="pt-BR" i="1" dirty="0" smtClean="0"/>
              <a:t> </a:t>
            </a:r>
            <a:r>
              <a:rPr lang="pt-BR" i="1" dirty="0"/>
              <a:t>ocasionada pela baixa taxa de amostragem). Assim, a </a:t>
            </a:r>
            <a:r>
              <a:rPr lang="pt-BR" i="1" dirty="0" err="1"/>
              <a:t>frequência</a:t>
            </a:r>
            <a:r>
              <a:rPr lang="pt-BR" i="1" dirty="0"/>
              <a:t> de </a:t>
            </a:r>
            <a:r>
              <a:rPr lang="pt-BR" i="1" dirty="0" err="1"/>
              <a:t>Nyquist</a:t>
            </a:r>
            <a:r>
              <a:rPr lang="pt-BR" i="1" dirty="0"/>
              <a:t> é </a:t>
            </a:r>
            <a:r>
              <a:rPr lang="pt-BR" i="1" dirty="0" smtClean="0"/>
              <a:t>a </a:t>
            </a:r>
            <a:r>
              <a:rPr lang="pt-BR" dirty="0" err="1" smtClean="0"/>
              <a:t>frequência</a:t>
            </a:r>
            <a:r>
              <a:rPr lang="pt-BR" dirty="0" smtClean="0"/>
              <a:t> </a:t>
            </a:r>
            <a:r>
              <a:rPr lang="pt-BR" dirty="0"/>
              <a:t>mais alta do sinal que pode ser adquirido sem indesejáveis distorções </a:t>
            </a:r>
            <a:r>
              <a:rPr lang="pt-BR" dirty="0" smtClean="0"/>
              <a:t>de </a:t>
            </a:r>
            <a:r>
              <a:rPr lang="pt-BR" dirty="0" err="1" smtClean="0"/>
              <a:t>frequência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de sinais de entrada e 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As </a:t>
            </a:r>
            <a:r>
              <a:rPr lang="pt-BR" dirty="0"/>
              <a:t>quantidades (ou sinais) de entrada que </a:t>
            </a:r>
            <a:r>
              <a:rPr lang="pt-BR" dirty="0" smtClean="0"/>
              <a:t>um instrumento </a:t>
            </a:r>
            <a:r>
              <a:rPr lang="pt-BR" dirty="0"/>
              <a:t>pode medir são divididas em três tipos:</a:t>
            </a:r>
          </a:p>
          <a:p>
            <a:pPr algn="just"/>
            <a:r>
              <a:rPr lang="pt-BR" b="1" i="1" dirty="0"/>
              <a:t>Entrada Desejada, </a:t>
            </a:r>
            <a:r>
              <a:rPr lang="pt-BR" b="1" i="1" dirty="0" err="1"/>
              <a:t>iD</a:t>
            </a:r>
            <a:r>
              <a:rPr lang="pt-BR" b="1" i="1" dirty="0"/>
              <a:t> ==&gt; quantidade que se deseja medir com um dado instrumento.</a:t>
            </a:r>
          </a:p>
          <a:p>
            <a:pPr algn="just"/>
            <a:r>
              <a:rPr lang="pt-BR" b="1" i="1" dirty="0"/>
              <a:t>Entrada Interferente, iI ==&gt; quantidade à qual o instrumento é acidentalmente sensível</a:t>
            </a:r>
            <a:r>
              <a:rPr lang="pt-BR" b="1" i="1" dirty="0" smtClean="0"/>
              <a:t>.</a:t>
            </a:r>
          </a:p>
          <a:p>
            <a:pPr algn="just"/>
            <a:r>
              <a:rPr lang="pt-BR" b="1" i="1" dirty="0"/>
              <a:t>Entrada Modificadora, </a:t>
            </a:r>
            <a:r>
              <a:rPr lang="pt-BR" b="1" i="1" dirty="0" err="1"/>
              <a:t>iM</a:t>
            </a:r>
            <a:r>
              <a:rPr lang="pt-BR" b="1" i="1" dirty="0"/>
              <a:t> ==&gt; quantidade que causa uma modificação na </a:t>
            </a:r>
            <a:r>
              <a:rPr lang="pt-BR" b="1" i="1" dirty="0" smtClean="0"/>
              <a:t>relação </a:t>
            </a:r>
            <a:r>
              <a:rPr lang="pt-BR" dirty="0" smtClean="0"/>
              <a:t>saída/entrada </a:t>
            </a:r>
            <a:r>
              <a:rPr lang="pt-BR" dirty="0"/>
              <a:t>para as entradas desejadas e interferentes.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15" y="571480"/>
            <a:ext cx="85234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1455</Words>
  <Application>Microsoft Office PowerPoint</Application>
  <PresentationFormat>Apresentação na tela (4:3)</PresentationFormat>
  <Paragraphs>39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INSTRUMENTAÇÃO</vt:lpstr>
      <vt:lpstr>O modo de operação analógico</vt:lpstr>
      <vt:lpstr>Slide 3</vt:lpstr>
      <vt:lpstr>Slide 4</vt:lpstr>
      <vt:lpstr>O modo de operação digital</vt:lpstr>
      <vt:lpstr>Slide 6</vt:lpstr>
      <vt:lpstr>Slide 7</vt:lpstr>
      <vt:lpstr>Características de sinais de entrada e saída</vt:lpstr>
      <vt:lpstr>Slide 9</vt:lpstr>
      <vt:lpstr>Slide 10</vt:lpstr>
      <vt:lpstr>Slide 11</vt:lpstr>
      <vt:lpstr>Slide 12</vt:lpstr>
      <vt:lpstr>Slide 13</vt:lpstr>
      <vt:lpstr>Métodos mais comumente usados para se eliminar ou atenuar os efeitos de entradas espúrias.</vt:lpstr>
      <vt:lpstr>Slide 15</vt:lpstr>
      <vt:lpstr>Slide 16</vt:lpstr>
      <vt:lpstr>Circuito aberto</vt:lpstr>
      <vt:lpstr>Circuito fechado</vt:lpstr>
      <vt:lpstr>Slide 19</vt:lpstr>
      <vt:lpstr>Com filtragem na entrada</vt:lpstr>
      <vt:lpstr>Com filtragem na saída</vt:lpstr>
      <vt:lpstr>Slide 22</vt:lpstr>
      <vt:lpstr>Slide 23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4</cp:revision>
  <dcterms:created xsi:type="dcterms:W3CDTF">2019-02-15T15:58:56Z</dcterms:created>
  <dcterms:modified xsi:type="dcterms:W3CDTF">2019-02-15T16:29:13Z</dcterms:modified>
</cp:coreProperties>
</file>