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57E1-FDC8-46C7-ABD1-18C6F7C652D9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CDD46-CC3F-4B40-94EF-731FD05B5EE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INSTRUMENTAÇÃO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4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Incerteza e Erro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Nenhuma </a:t>
            </a:r>
            <a:r>
              <a:rPr lang="pt-BR" dirty="0"/>
              <a:t>medida de qualquer grandeza física é exata. A </a:t>
            </a:r>
            <a:r>
              <a:rPr lang="pt-BR" dirty="0" err="1"/>
              <a:t>acurácia</a:t>
            </a:r>
            <a:r>
              <a:rPr lang="pt-BR" dirty="0"/>
              <a:t> (ou exatidão) </a:t>
            </a:r>
            <a:r>
              <a:rPr lang="pt-BR" dirty="0" smtClean="0"/>
              <a:t>e a </a:t>
            </a:r>
            <a:r>
              <a:rPr lang="pt-BR" dirty="0"/>
              <a:t>precisão (número de algarismos significativos do valor medido) de um certo dado medido </a:t>
            </a:r>
            <a:r>
              <a:rPr lang="pt-BR" dirty="0" smtClean="0"/>
              <a:t>estarão sempre </a:t>
            </a:r>
            <a:r>
              <a:rPr lang="pt-BR" dirty="0"/>
              <a:t>limitadas tanto pela sofisticação do equipamento utilizado, pela habilidade do sujeito </a:t>
            </a:r>
            <a:r>
              <a:rPr lang="pt-BR" dirty="0" smtClean="0"/>
              <a:t>que realiza </a:t>
            </a:r>
            <a:r>
              <a:rPr lang="pt-BR" dirty="0"/>
              <a:t>a medida, pelos princípios físicos básicos tanto do instrumento de medida, quanto </a:t>
            </a:r>
            <a:r>
              <a:rPr lang="pt-BR" dirty="0" smtClean="0"/>
              <a:t>do fenômeno </a:t>
            </a:r>
            <a:r>
              <a:rPr lang="pt-BR" dirty="0"/>
              <a:t>que gerou o experimento e o conhecimento que se tem sobre o valor "verdadeiro" </a:t>
            </a:r>
            <a:r>
              <a:rPr lang="pt-BR" dirty="0" smtClean="0"/>
              <a:t>da grandeza </a:t>
            </a:r>
            <a:r>
              <a:rPr lang="pt-BR" dirty="0"/>
              <a:t>física.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erro nos dados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</a:t>
            </a:r>
            <a:r>
              <a:rPr lang="pt-BR" dirty="0"/>
              <a:t>dados acima devem compor uma </a:t>
            </a:r>
            <a:r>
              <a:rPr lang="pt-BR" b="1" i="1" dirty="0"/>
              <a:t>seqüência aleatória ou, em outras palavras, </a:t>
            </a:r>
            <a:r>
              <a:rPr lang="pt-BR" b="1" i="1" dirty="0" smtClean="0"/>
              <a:t>o </a:t>
            </a:r>
            <a:r>
              <a:rPr lang="pt-BR" dirty="0" smtClean="0"/>
              <a:t>processo </a:t>
            </a:r>
            <a:r>
              <a:rPr lang="pt-BR" dirty="0"/>
              <a:t>de medida deve estar em condições de </a:t>
            </a:r>
            <a:r>
              <a:rPr lang="pt-BR" b="1" i="1" dirty="0"/>
              <a:t>controle estatístico.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 procedimento </a:t>
            </a:r>
            <a:r>
              <a:rPr lang="pt-BR" dirty="0" smtClean="0"/>
              <a:t>normalmente empregado </a:t>
            </a:r>
            <a:r>
              <a:rPr lang="pt-BR" dirty="0"/>
              <a:t>é simplesmente variar o valor verdadeiro em incrementos crescentes e decrescentes</a:t>
            </a:r>
            <a:r>
              <a:rPr lang="pt-BR" dirty="0" smtClean="0"/>
              <a:t>, cobrindo-se </a:t>
            </a:r>
            <a:r>
              <a:rPr lang="pt-BR" dirty="0"/>
              <a:t>assim uma determinada faixa de interesse da grandeza em ambos os sentidos. </a:t>
            </a:r>
            <a:r>
              <a:rPr lang="pt-BR" dirty="0" smtClean="0"/>
              <a:t>Isto significa </a:t>
            </a:r>
            <a:r>
              <a:rPr lang="pt-BR" dirty="0"/>
              <a:t>que um dado valor verdadeiro é repetido no máximo duas vezes se forem utilizados </a:t>
            </a:r>
            <a:r>
              <a:rPr lang="pt-BR" dirty="0" smtClean="0"/>
              <a:t>os mesmos </a:t>
            </a:r>
            <a:r>
              <a:rPr lang="pt-BR" dirty="0"/>
              <a:t>valores nas leituras crescentes e decrescentes.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Ex. Manômetro </a:t>
            </a:r>
            <a:r>
              <a:rPr lang="pt-BR" b="1" dirty="0"/>
              <a:t>de </a:t>
            </a:r>
            <a:r>
              <a:rPr lang="pt-BR" b="1" dirty="0" err="1"/>
              <a:t>Bourdon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7317" y="1690789"/>
            <a:ext cx="5300699" cy="502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2242"/>
            <a:ext cx="5160327" cy="683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os resultados da calibração, a situação é tal que </a:t>
            </a:r>
            <a:r>
              <a:rPr lang="pt-BR" i="1" dirty="0" err="1"/>
              <a:t>Po</a:t>
            </a:r>
            <a:r>
              <a:rPr lang="pt-BR" i="1" dirty="0"/>
              <a:t> (pressão indicada) </a:t>
            </a:r>
            <a:r>
              <a:rPr lang="pt-BR" i="1" dirty="0" smtClean="0"/>
              <a:t>é </a:t>
            </a:r>
            <a:r>
              <a:rPr lang="pt-BR" dirty="0" smtClean="0"/>
              <a:t>conhecida </a:t>
            </a:r>
            <a:r>
              <a:rPr lang="pt-BR" dirty="0"/>
              <a:t>e gostaríamos de poder afirmar algo a respeito de </a:t>
            </a:r>
            <a:r>
              <a:rPr lang="pt-BR" dirty="0" err="1"/>
              <a:t>Pi</a:t>
            </a:r>
            <a:r>
              <a:rPr lang="pt-BR" dirty="0"/>
              <a:t> (pressão verdadeira). Assim, </a:t>
            </a:r>
            <a:r>
              <a:rPr lang="pt-BR" dirty="0" smtClean="0"/>
              <a:t>para uma </a:t>
            </a:r>
            <a:r>
              <a:rPr lang="pt-BR" dirty="0"/>
              <a:t>leitura do manômetro de 4,32 </a:t>
            </a:r>
            <a:r>
              <a:rPr lang="pt-BR" dirty="0" err="1"/>
              <a:t>kPa</a:t>
            </a:r>
            <a:r>
              <a:rPr lang="pt-BR" dirty="0"/>
              <a:t> sabemos da curva de calibração que o valor verdadeiro é </a:t>
            </a:r>
            <a:r>
              <a:rPr lang="pt-BR" dirty="0" smtClean="0"/>
              <a:t>4,72 ± </a:t>
            </a:r>
            <a:r>
              <a:rPr lang="pt-BR" dirty="0"/>
              <a:t>0,66 </a:t>
            </a:r>
            <a:r>
              <a:rPr lang="pt-BR" dirty="0" err="1"/>
              <a:t>kPa</a:t>
            </a:r>
            <a:r>
              <a:rPr lang="pt-BR" dirty="0"/>
              <a:t> (comentaremos adiante o cálculo do desvio-padrão, por enquanto considere que o </a:t>
            </a:r>
            <a:r>
              <a:rPr lang="pt-BR" dirty="0" smtClean="0"/>
              <a:t>desvio padrão </a:t>
            </a:r>
            <a:r>
              <a:rPr lang="pt-BR" dirty="0"/>
              <a:t>para </a:t>
            </a:r>
            <a:r>
              <a:rPr lang="pt-BR" i="1" dirty="0" err="1"/>
              <a:t>Po</a:t>
            </a:r>
            <a:r>
              <a:rPr lang="pt-BR" i="1" dirty="0"/>
              <a:t> é 0,22 </a:t>
            </a:r>
            <a:r>
              <a:rPr lang="pt-BR" i="1" dirty="0" err="1"/>
              <a:t>kPa</a:t>
            </a:r>
            <a:r>
              <a:rPr lang="pt-BR" i="1" dirty="0"/>
              <a:t>. A incerteza para </a:t>
            </a:r>
            <a:r>
              <a:rPr lang="pt-BR" i="1" dirty="0" err="1"/>
              <a:t>Pi</a:t>
            </a:r>
            <a:r>
              <a:rPr lang="pt-BR" i="1" dirty="0"/>
              <a:t> será considerada como 3 vezes seu desvio-padrão</a:t>
            </a:r>
            <a:r>
              <a:rPr lang="pt-BR" i="1" dirty="0" smtClean="0"/>
              <a:t>, </a:t>
            </a:r>
            <a:r>
              <a:rPr lang="pt-BR" dirty="0" smtClean="0"/>
              <a:t>isto </a:t>
            </a:r>
            <a:r>
              <a:rPr lang="pt-BR" dirty="0"/>
              <a:t>é, 0,66 </a:t>
            </a:r>
            <a:r>
              <a:rPr lang="pt-BR" dirty="0" err="1"/>
              <a:t>kPa</a:t>
            </a:r>
            <a:r>
              <a:rPr lang="pt-BR" dirty="0"/>
              <a:t>) conforme mostrado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42"/>
            <a:ext cx="6858048" cy="6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Desempenho estático e dinâmico dos</a:t>
            </a:r>
            <a:br>
              <a:rPr lang="pt-BR" b="1" dirty="0"/>
            </a:br>
            <a:r>
              <a:rPr lang="pt-BR" b="1" dirty="0"/>
              <a:t>instrumentos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estudo das características de desempenho de um instrumento de medida e de sistemas </a:t>
            </a:r>
            <a:r>
              <a:rPr lang="pt-BR" dirty="0" smtClean="0"/>
              <a:t>de medição </a:t>
            </a:r>
            <a:r>
              <a:rPr lang="pt-BR" dirty="0"/>
              <a:t>em geral é normalmente feito em termos da análise de suas características estáticas </a:t>
            </a:r>
            <a:r>
              <a:rPr lang="pt-BR" dirty="0" smtClean="0"/>
              <a:t>e características </a:t>
            </a:r>
            <a:r>
              <a:rPr lang="pt-BR" dirty="0"/>
              <a:t>dinâmicas. </a:t>
            </a:r>
            <a:endParaRPr lang="pt-BR" dirty="0" smtClean="0"/>
          </a:p>
          <a:p>
            <a:pPr algn="just"/>
            <a:r>
              <a:rPr lang="pt-BR" dirty="0" smtClean="0"/>
              <a:t>As </a:t>
            </a:r>
            <a:r>
              <a:rPr lang="pt-BR" dirty="0"/>
              <a:t>razões que explicam são: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A) algumas </a:t>
            </a:r>
            <a:r>
              <a:rPr lang="pt-BR" dirty="0"/>
              <a:t>aplicações envolvem a medida de quantidades que permanecem constantes ou </a:t>
            </a:r>
            <a:r>
              <a:rPr lang="pt-BR" dirty="0" smtClean="0"/>
              <a:t>que variam </a:t>
            </a:r>
            <a:r>
              <a:rPr lang="pt-BR" dirty="0"/>
              <a:t>apenas muito lentamente (grandezas estáticas ou semi-estáticas, como por exemplo </a:t>
            </a:r>
            <a:r>
              <a:rPr lang="pt-BR" dirty="0" smtClean="0"/>
              <a:t>a pressão </a:t>
            </a:r>
            <a:r>
              <a:rPr lang="pt-BR" dirty="0"/>
              <a:t>e a temperatura ambientes).</a:t>
            </a:r>
          </a:p>
          <a:p>
            <a:pPr algn="just"/>
            <a:r>
              <a:rPr lang="pt-BR" dirty="0" smtClean="0"/>
              <a:t>B) outras </a:t>
            </a:r>
            <a:r>
              <a:rPr lang="pt-BR" dirty="0"/>
              <a:t>aplicações requerem a medida de quantidades que variam rapidamente, </a:t>
            </a:r>
            <a:r>
              <a:rPr lang="pt-BR" dirty="0" smtClean="0"/>
              <a:t>sendo portanto </a:t>
            </a:r>
            <a:r>
              <a:rPr lang="pt-BR" dirty="0"/>
              <a:t>necessário examinar-se as relações dinâmicas entre a entrada e a saída </a:t>
            </a:r>
            <a:r>
              <a:rPr lang="pt-BR" dirty="0" smtClean="0"/>
              <a:t>do instrumento </a:t>
            </a:r>
            <a:r>
              <a:rPr lang="pt-BR" dirty="0"/>
              <a:t>de medida (por exemplo, a flutuação de velocidade típica da turbulência de </a:t>
            </a:r>
            <a:r>
              <a:rPr lang="pt-BR" dirty="0" smtClean="0"/>
              <a:t>um escoamento </a:t>
            </a:r>
            <a:r>
              <a:rPr lang="pt-BR" dirty="0"/>
              <a:t>de fluido).</a:t>
            </a:r>
          </a:p>
          <a:p>
            <a:pPr algn="just"/>
            <a:r>
              <a:rPr lang="pt-BR" dirty="0" smtClean="0"/>
              <a:t>C) as </a:t>
            </a:r>
            <a:r>
              <a:rPr lang="pt-BR" dirty="0"/>
              <a:t>características estáticas de um instrumento influenciam a qualidade das </a:t>
            </a:r>
            <a:r>
              <a:rPr lang="pt-BR" dirty="0" smtClean="0"/>
              <a:t>medidas realizadas </a:t>
            </a:r>
            <a:r>
              <a:rPr lang="pt-BR" dirty="0"/>
              <a:t>em condições dinâmicas, mas o tratamento simultâneo de ambas é </a:t>
            </a:r>
            <a:r>
              <a:rPr lang="pt-BR" dirty="0" smtClean="0"/>
              <a:t>inviável matematicamente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Todas as características de desempenho estático de um instrumento são obtidas através </a:t>
            </a:r>
            <a:r>
              <a:rPr lang="pt-BR" dirty="0" smtClean="0"/>
              <a:t>de um </a:t>
            </a:r>
            <a:r>
              <a:rPr lang="pt-BR" dirty="0"/>
              <a:t>procedimento denominado </a:t>
            </a:r>
            <a:r>
              <a:rPr lang="pt-BR" b="1" dirty="0"/>
              <a:t>calibração estática. Este termo refere-se a uma situação onde </a:t>
            </a:r>
            <a:r>
              <a:rPr lang="pt-BR" b="1" dirty="0" smtClean="0"/>
              <a:t>todas </a:t>
            </a:r>
            <a:r>
              <a:rPr lang="pt-BR" dirty="0" smtClean="0"/>
              <a:t>as </a:t>
            </a:r>
            <a:r>
              <a:rPr lang="pt-BR" dirty="0"/>
              <a:t>entradas (desejadas, interferentes e modificadoras) são mantidas constantes durante um </a:t>
            </a:r>
            <a:r>
              <a:rPr lang="pt-BR" dirty="0" smtClean="0"/>
              <a:t>certo intervalo </a:t>
            </a:r>
            <a:r>
              <a:rPr lang="pt-BR" dirty="0"/>
              <a:t>de tempo, exceto uma.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procedimento de calibração estática pode ser </a:t>
            </a:r>
            <a:r>
              <a:rPr lang="pt-BR" dirty="0" smtClean="0"/>
              <a:t>realizado ASSIM: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1. Identifique e relacione todas as possíveis entradas para um dado instrumento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2. Decida, com base na aplicação em questão, quais entradas são relevantes.</a:t>
            </a:r>
          </a:p>
          <a:p>
            <a:pPr algn="just"/>
            <a:r>
              <a:rPr lang="pt-BR" dirty="0"/>
              <a:t>3. Obtenha os equipamentos que possibilitarão a variação das entradas relevantes em todas </a:t>
            </a:r>
            <a:r>
              <a:rPr lang="pt-BR" dirty="0" smtClean="0"/>
              <a:t>as faixas </a:t>
            </a:r>
            <a:r>
              <a:rPr lang="pt-BR" dirty="0"/>
              <a:t>consideradas necessárias.</a:t>
            </a:r>
          </a:p>
          <a:p>
            <a:pPr algn="just"/>
            <a:r>
              <a:rPr lang="pt-BR" dirty="0"/>
              <a:t>4. Obtenha as relações entrada-saída variando alternadamente cada entrada </a:t>
            </a:r>
            <a:r>
              <a:rPr lang="pt-BR" dirty="0" smtClean="0"/>
              <a:t>considerada relevante </a:t>
            </a:r>
            <a:r>
              <a:rPr lang="pt-BR" dirty="0"/>
              <a:t>e mantendo todas as outras constantes.</a:t>
            </a:r>
          </a:p>
          <a:p>
            <a:pPr algn="just"/>
            <a:r>
              <a:rPr lang="pt-BR" dirty="0"/>
              <a:t>5. Realize uma superposição adequada das várias relações entrada-saída de forma a </a:t>
            </a:r>
            <a:r>
              <a:rPr lang="pt-BR" dirty="0" smtClean="0"/>
              <a:t>descrever o </a:t>
            </a:r>
            <a:r>
              <a:rPr lang="pt-BR" dirty="0"/>
              <a:t>comportamento global </a:t>
            </a:r>
            <a:r>
              <a:rPr lang="pt-BR" i="1" dirty="0"/>
              <a:t>estático do instrumento.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 smtClean="0"/>
              <a:t>Rastreabilidade</a:t>
            </a:r>
            <a:r>
              <a:rPr lang="pt-BR" b="1" dirty="0" smtClean="0"/>
              <a:t> </a:t>
            </a:r>
            <a:r>
              <a:rPr lang="pt-BR" b="1" dirty="0"/>
              <a:t>do padrão de calibração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possibilidade de verificação da exatidão de um padrão de calibração qualquer relativa </a:t>
            </a:r>
            <a:r>
              <a:rPr lang="pt-BR" dirty="0" smtClean="0"/>
              <a:t>aos padrões </a:t>
            </a:r>
            <a:r>
              <a:rPr lang="pt-BR" dirty="0"/>
              <a:t>básicos junto ao INMETRO (</a:t>
            </a:r>
            <a:r>
              <a:rPr lang="pt-BR" i="1" dirty="0"/>
              <a:t>Instituto Nacional de Metrologia, Normalização e </a:t>
            </a:r>
            <a:r>
              <a:rPr lang="pt-BR" i="1" dirty="0" smtClean="0"/>
              <a:t>Qualidade Industrial</a:t>
            </a:r>
            <a:r>
              <a:rPr lang="pt-BR" i="1" dirty="0"/>
              <a:t>, no Brasil, ou o </a:t>
            </a:r>
            <a:r>
              <a:rPr lang="pt-BR" i="1" dirty="0" err="1"/>
              <a:t>National</a:t>
            </a:r>
            <a:r>
              <a:rPr lang="pt-BR" i="1" dirty="0"/>
              <a:t> Bureau </a:t>
            </a:r>
            <a:r>
              <a:rPr lang="pt-BR" i="1" dirty="0" err="1"/>
              <a:t>of</a:t>
            </a:r>
            <a:r>
              <a:rPr lang="pt-BR" i="1" dirty="0"/>
              <a:t> Standards, nos EUA). No Brasil, o INMETRO é o </a:t>
            </a:r>
            <a:r>
              <a:rPr lang="pt-BR" i="1" dirty="0" smtClean="0"/>
              <a:t>órgão </a:t>
            </a:r>
            <a:r>
              <a:rPr lang="pt-BR" dirty="0" smtClean="0"/>
              <a:t>central </a:t>
            </a:r>
            <a:r>
              <a:rPr lang="pt-BR" dirty="0"/>
              <a:t>e executivo que tem por competência executar a política de metrologia legal, científica </a:t>
            </a:r>
            <a:r>
              <a:rPr lang="pt-BR" dirty="0" smtClean="0"/>
              <a:t>e industrial</a:t>
            </a:r>
            <a:r>
              <a:rPr lang="pt-BR" dirty="0"/>
              <a:t>, de normalização técnica e de conformidade de produtos e processos industriais de </a:t>
            </a:r>
            <a:r>
              <a:rPr lang="pt-BR" dirty="0" smtClean="0"/>
              <a:t>acordo com </a:t>
            </a:r>
            <a:r>
              <a:rPr lang="pt-BR" dirty="0"/>
              <a:t>diretrizes estabelecidas por lei.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Natureza dos sinais de entrada e 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Os </a:t>
            </a:r>
            <a:r>
              <a:rPr lang="pt-BR" dirty="0"/>
              <a:t>sinais podem ser: </a:t>
            </a:r>
            <a:r>
              <a:rPr lang="pt-BR" b="1" i="1" dirty="0"/>
              <a:t>estáticos, isto é</a:t>
            </a:r>
            <a:r>
              <a:rPr lang="pt-BR" b="1" i="1" dirty="0" smtClean="0"/>
              <a:t>, </a:t>
            </a:r>
            <a:r>
              <a:rPr lang="pt-BR" dirty="0" smtClean="0"/>
              <a:t>constantes </a:t>
            </a:r>
            <a:r>
              <a:rPr lang="pt-BR" dirty="0"/>
              <a:t>no tempo, como a DDP de uma pilha, ou </a:t>
            </a:r>
            <a:r>
              <a:rPr lang="pt-BR" b="1" i="1" dirty="0"/>
              <a:t>dinâmicos, isto é, variáveis no tempo. </a:t>
            </a:r>
            <a:r>
              <a:rPr lang="pt-BR" b="1" i="1" dirty="0" smtClean="0"/>
              <a:t>Neste </a:t>
            </a:r>
            <a:r>
              <a:rPr lang="pt-BR" dirty="0" smtClean="0"/>
              <a:t>último </a:t>
            </a:r>
            <a:r>
              <a:rPr lang="pt-BR" dirty="0"/>
              <a:t>caso são subdivididos em: </a:t>
            </a:r>
            <a:r>
              <a:rPr lang="pt-BR" b="1" i="1" dirty="0"/>
              <a:t>dinâmicos periódicos, isto é, repetem-se periodicamente </a:t>
            </a:r>
            <a:r>
              <a:rPr lang="pt-BR" b="1" i="1" dirty="0" smtClean="0"/>
              <a:t>em </a:t>
            </a:r>
            <a:r>
              <a:rPr lang="pt-BR" dirty="0" smtClean="0"/>
              <a:t>regime </a:t>
            </a:r>
            <a:r>
              <a:rPr lang="pt-BR" dirty="0"/>
              <a:t>permanente, como a corrente alternada a 60 Hz, ou </a:t>
            </a:r>
            <a:r>
              <a:rPr lang="pt-BR" b="1" i="1" dirty="0"/>
              <a:t>dinâmicos </a:t>
            </a:r>
            <a:r>
              <a:rPr lang="pt-BR" b="1" i="1" dirty="0" err="1"/>
              <a:t>a-periódicos</a:t>
            </a:r>
            <a:r>
              <a:rPr lang="pt-BR" b="1" i="1" dirty="0"/>
              <a:t>, isto é, os </a:t>
            </a:r>
            <a:r>
              <a:rPr lang="pt-BR" b="1" i="1" dirty="0" err="1" smtClean="0"/>
              <a:t>nãorepetitivos</a:t>
            </a:r>
            <a:r>
              <a:rPr lang="pt-BR" b="1" i="1" dirty="0" smtClean="0"/>
              <a:t> </a:t>
            </a:r>
            <a:r>
              <a:rPr lang="pt-BR" dirty="0" smtClean="0"/>
              <a:t>ou </a:t>
            </a:r>
            <a:r>
              <a:rPr lang="pt-BR" dirty="0"/>
              <a:t>transientes, como um pulso simples, ou um sinal aleatório. Os sinais dinâmicos </a:t>
            </a:r>
            <a:r>
              <a:rPr lang="pt-BR" dirty="0" smtClean="0"/>
              <a:t>podem ser</a:t>
            </a:r>
            <a:r>
              <a:rPr lang="pt-BR" dirty="0"/>
              <a:t>, também, </a:t>
            </a:r>
            <a:r>
              <a:rPr lang="pt-BR" b="1" i="1" dirty="0"/>
              <a:t>estacionários, isto é, seu valor médio temporal não varia com o tempo (em suma, </a:t>
            </a:r>
            <a:r>
              <a:rPr lang="pt-BR" b="1" i="1" dirty="0" smtClean="0"/>
              <a:t>o </a:t>
            </a:r>
            <a:r>
              <a:rPr lang="pt-BR" dirty="0" smtClean="0"/>
              <a:t>sinal </a:t>
            </a:r>
            <a:r>
              <a:rPr lang="pt-BR" dirty="0"/>
              <a:t>é estacionário no sentido estrito se as suas propriedades estatísticas são invariáveis </a:t>
            </a:r>
            <a:r>
              <a:rPr lang="pt-BR" dirty="0" smtClean="0"/>
              <a:t>por qualquer </a:t>
            </a:r>
            <a:r>
              <a:rPr lang="pt-BR" dirty="0"/>
              <a:t>translação da origem do tempo) ou </a:t>
            </a:r>
            <a:r>
              <a:rPr lang="pt-BR" b="1" i="1" dirty="0"/>
              <a:t>não-estacionários.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38288"/>
            <a:ext cx="91440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/>
              <a:t>Quais são as particularidades dos sinais digitais frente aos analógicos?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 sinal analógico carrega a informação (a magnitude do sinal) em todo o intervalo de </a:t>
            </a:r>
            <a:r>
              <a:rPr lang="pt-BR" dirty="0" smtClean="0"/>
              <a:t>tempo de </a:t>
            </a:r>
            <a:r>
              <a:rPr lang="pt-BR" dirty="0"/>
              <a:t>observação. O sinal digital tem informação sobre o sinal somente no tempo de amostragem.</a:t>
            </a:r>
          </a:p>
          <a:p>
            <a:pPr algn="just"/>
            <a:r>
              <a:rPr lang="pt-BR" dirty="0"/>
              <a:t>Assim, se quero manter a integridade do sinal digitalizado, quanto maior a freqüência de amostragem</a:t>
            </a:r>
            <a:r>
              <a:rPr lang="pt-BR" dirty="0" smtClean="0"/>
              <a:t>, melhor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874</Words>
  <Application>Microsoft Office PowerPoint</Application>
  <PresentationFormat>Apresentação na tela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INSTRUMENTAÇÃO</vt:lpstr>
      <vt:lpstr>Desempenho estático e dinâmico dos instrumentos</vt:lpstr>
      <vt:lpstr>Slide 3</vt:lpstr>
      <vt:lpstr>Slide 4</vt:lpstr>
      <vt:lpstr>o procedimento de calibração estática pode ser realizado ASSIM:</vt:lpstr>
      <vt:lpstr>Rastreabilidade do padrão de calibração</vt:lpstr>
      <vt:lpstr>Natureza dos sinais de entrada e saída</vt:lpstr>
      <vt:lpstr>Slide 8</vt:lpstr>
      <vt:lpstr>Quais são as particularidades dos sinais digitais frente aos analógicos?</vt:lpstr>
      <vt:lpstr>Incerteza e Erro</vt:lpstr>
      <vt:lpstr>O erro nos dados experimentais</vt:lpstr>
      <vt:lpstr>Slide 12</vt:lpstr>
      <vt:lpstr>Ex. Manômetro de Bourdon</vt:lpstr>
      <vt:lpstr>Slide 14</vt:lpstr>
      <vt:lpstr>Slide 15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INSTRUMENTAÇÃO</dc:title>
  <dc:creator>ziaraeguia</dc:creator>
  <cp:lastModifiedBy>ziaraeguia</cp:lastModifiedBy>
  <cp:revision>3</cp:revision>
  <dcterms:created xsi:type="dcterms:W3CDTF">2019-02-19T13:28:41Z</dcterms:created>
  <dcterms:modified xsi:type="dcterms:W3CDTF">2019-02-19T13:54:40Z</dcterms:modified>
</cp:coreProperties>
</file>