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9C3E-483A-43D3-AEC1-742165979D3C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4A67F-064B-40F3-AE14-A5CC3A31B9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9C3E-483A-43D3-AEC1-742165979D3C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4A67F-064B-40F3-AE14-A5CC3A31B9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9C3E-483A-43D3-AEC1-742165979D3C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4A67F-064B-40F3-AE14-A5CC3A31B9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9C3E-483A-43D3-AEC1-742165979D3C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4A67F-064B-40F3-AE14-A5CC3A31B9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9C3E-483A-43D3-AEC1-742165979D3C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4A67F-064B-40F3-AE14-A5CC3A31B9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9C3E-483A-43D3-AEC1-742165979D3C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4A67F-064B-40F3-AE14-A5CC3A31B9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9C3E-483A-43D3-AEC1-742165979D3C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4A67F-064B-40F3-AE14-A5CC3A31B9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9C3E-483A-43D3-AEC1-742165979D3C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4A67F-064B-40F3-AE14-A5CC3A31B9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9C3E-483A-43D3-AEC1-742165979D3C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4A67F-064B-40F3-AE14-A5CC3A31B9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9C3E-483A-43D3-AEC1-742165979D3C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4A67F-064B-40F3-AE14-A5CC3A31B9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9C3E-483A-43D3-AEC1-742165979D3C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4A67F-064B-40F3-AE14-A5CC3A31B9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49C3E-483A-43D3-AEC1-742165979D3C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4A67F-064B-40F3-AE14-A5CC3A31B9B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INSTRUMENTAÇÃO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AULA 5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Carnot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292198"/>
            <a:ext cx="7767658" cy="5565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Medição da Temperatura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Existem muitos métodos de se medir a temperatura. A maioria deles baseia-se na medição </a:t>
            </a:r>
            <a:r>
              <a:rPr lang="pt-BR" dirty="0" smtClean="0"/>
              <a:t>de uma </a:t>
            </a:r>
            <a:r>
              <a:rPr lang="pt-BR" dirty="0"/>
              <a:t>propriedade física de um material, propriedade esta que varia com a temperatura. Por exemplo</a:t>
            </a:r>
            <a:r>
              <a:rPr lang="pt-BR" dirty="0" smtClean="0"/>
              <a:t>, um </a:t>
            </a:r>
            <a:r>
              <a:rPr lang="pt-BR" dirty="0"/>
              <a:t>dos dispositivos (termômetro) mais antigos é o termômetro de vidro, que se baseia na </a:t>
            </a:r>
            <a:r>
              <a:rPr lang="pt-BR" dirty="0" smtClean="0"/>
              <a:t>expansão do </a:t>
            </a:r>
            <a:r>
              <a:rPr lang="pt-BR" dirty="0"/>
              <a:t>mercúrio ou outro líquido com a temperatura.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Outro dispositivo é o termômetro de gás, muito </a:t>
            </a:r>
            <a:r>
              <a:rPr lang="pt-BR" dirty="0" smtClean="0"/>
              <a:t>pouco usado </a:t>
            </a:r>
            <a:r>
              <a:rPr lang="pt-BR" dirty="0"/>
              <a:t>na prática mas importante do ponto de vista teórico, que opera com a variação do volume </a:t>
            </a:r>
            <a:r>
              <a:rPr lang="pt-BR" dirty="0" smtClean="0"/>
              <a:t>de um </a:t>
            </a:r>
            <a:r>
              <a:rPr lang="pt-BR" dirty="0"/>
              <a:t>gás com a temperatura. Outro muito comum é o </a:t>
            </a:r>
            <a:r>
              <a:rPr lang="pt-BR" dirty="0" err="1"/>
              <a:t>bimetálico</a:t>
            </a:r>
            <a:r>
              <a:rPr lang="pt-BR" dirty="0"/>
              <a:t>, que opera com a expansão </a:t>
            </a:r>
            <a:r>
              <a:rPr lang="pt-BR" dirty="0" smtClean="0"/>
              <a:t>diferencial de </a:t>
            </a:r>
            <a:r>
              <a:rPr lang="pt-BR" dirty="0"/>
              <a:t>dois metais mecanicamente acoplados. Um sensor de temperatura muito utilizado </a:t>
            </a:r>
            <a:r>
              <a:rPr lang="pt-BR" dirty="0" smtClean="0"/>
              <a:t>em equipamentos </a:t>
            </a:r>
            <a:r>
              <a:rPr lang="pt-BR" dirty="0"/>
              <a:t>eletrônicos é o de resistência, que opera com a variação da resistividade elétrica de </a:t>
            </a:r>
            <a:r>
              <a:rPr lang="pt-BR" dirty="0" smtClean="0"/>
              <a:t>um metal </a:t>
            </a:r>
            <a:r>
              <a:rPr lang="pt-BR" dirty="0"/>
              <a:t>com a temperatura.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Dispositivos importantes para medir a temperatura são os termômetros, </a:t>
            </a:r>
            <a:r>
              <a:rPr lang="pt-BR" dirty="0" smtClean="0"/>
              <a:t>os termopares</a:t>
            </a:r>
            <a:r>
              <a:rPr lang="pt-BR" dirty="0"/>
              <a:t>, os </a:t>
            </a:r>
            <a:r>
              <a:rPr lang="pt-BR" dirty="0" err="1"/>
              <a:t>termistores</a:t>
            </a:r>
            <a:r>
              <a:rPr lang="pt-BR" dirty="0"/>
              <a:t>, os </a:t>
            </a:r>
            <a:r>
              <a:rPr lang="pt-BR" dirty="0" err="1"/>
              <a:t>RTDs</a:t>
            </a:r>
            <a:r>
              <a:rPr lang="pt-BR" dirty="0"/>
              <a:t> (</a:t>
            </a:r>
            <a:r>
              <a:rPr lang="pt-BR" i="1" dirty="0" err="1"/>
              <a:t>Resistance</a:t>
            </a:r>
            <a:r>
              <a:rPr lang="pt-BR" i="1" dirty="0"/>
              <a:t> </a:t>
            </a:r>
            <a:r>
              <a:rPr lang="pt-BR" i="1" dirty="0" err="1"/>
              <a:t>Temperature</a:t>
            </a:r>
            <a:r>
              <a:rPr lang="pt-BR" i="1" dirty="0"/>
              <a:t> Detector), os pirômetros óticos e </a:t>
            </a:r>
            <a:r>
              <a:rPr lang="pt-BR" i="1" dirty="0" smtClean="0"/>
              <a:t>os </a:t>
            </a:r>
            <a:r>
              <a:rPr lang="pt-BR" dirty="0" smtClean="0"/>
              <a:t>pirômetros </a:t>
            </a:r>
            <a:r>
              <a:rPr lang="pt-BR" dirty="0"/>
              <a:t>eletrônicos com </a:t>
            </a:r>
            <a:r>
              <a:rPr lang="pt-BR" dirty="0" err="1"/>
              <a:t>CCDs</a:t>
            </a:r>
            <a:r>
              <a:rPr lang="pt-BR" dirty="0"/>
              <a:t> (</a:t>
            </a:r>
            <a:r>
              <a:rPr lang="pt-BR" dirty="0" err="1"/>
              <a:t>Charged</a:t>
            </a:r>
            <a:r>
              <a:rPr lang="pt-BR" dirty="0"/>
              <a:t> </a:t>
            </a:r>
            <a:r>
              <a:rPr lang="pt-BR" dirty="0" err="1"/>
              <a:t>Coupled</a:t>
            </a:r>
            <a:r>
              <a:rPr lang="pt-BR" dirty="0"/>
              <a:t> </a:t>
            </a:r>
            <a:r>
              <a:rPr lang="pt-BR" dirty="0" err="1"/>
              <a:t>Device</a:t>
            </a:r>
            <a:r>
              <a:rPr lang="pt-BR" dirty="0"/>
              <a:t>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97207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Assim, os instrumentos de medição operam com diferentes princípios físicos, respondendo </a:t>
            </a:r>
            <a:r>
              <a:rPr lang="pt-BR" dirty="0" smtClean="0"/>
              <a:t>à variação </a:t>
            </a:r>
            <a:r>
              <a:rPr lang="pt-BR" dirty="0"/>
              <a:t>da temperatura:</a:t>
            </a:r>
          </a:p>
          <a:p>
            <a:pPr algn="just"/>
            <a:r>
              <a:rPr lang="pt-BR" dirty="0"/>
              <a:t>1. expansão da substância, provocando alteração de comprimento, volume ou pressão.</a:t>
            </a:r>
          </a:p>
          <a:p>
            <a:pPr algn="just"/>
            <a:r>
              <a:rPr lang="pt-BR" dirty="0"/>
              <a:t>2. alteração da resistência elétrica;</a:t>
            </a:r>
          </a:p>
          <a:p>
            <a:pPr algn="just"/>
            <a:r>
              <a:rPr lang="pt-BR" dirty="0"/>
              <a:t>3. </a:t>
            </a:r>
            <a:r>
              <a:rPr lang="pt-BR" dirty="0" err="1"/>
              <a:t>lteração</a:t>
            </a:r>
            <a:r>
              <a:rPr lang="pt-BR" dirty="0"/>
              <a:t> do potencial elétrico de metais diferentes;</a:t>
            </a:r>
          </a:p>
          <a:p>
            <a:pPr algn="just"/>
            <a:r>
              <a:rPr lang="pt-BR" dirty="0"/>
              <a:t>4. alteração da potência radiante, e</a:t>
            </a:r>
          </a:p>
          <a:p>
            <a:pPr algn="just"/>
            <a:r>
              <a:rPr lang="pt-BR" dirty="0"/>
              <a:t>5. alteração da intensidade de carga elétrica em um fotodiodo.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Termômetros de Expansão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Termômetro de gás </a:t>
            </a:r>
            <a:r>
              <a:rPr lang="pt-BR" b="1" dirty="0" smtClean="0"/>
              <a:t>ideal – </a:t>
            </a:r>
          </a:p>
          <a:p>
            <a:pPr lvl="2"/>
            <a:r>
              <a:rPr lang="pt-BR" b="1" dirty="0" smtClean="0"/>
              <a:t>(</a:t>
            </a:r>
            <a:r>
              <a:rPr lang="pt-BR" b="1" dirty="0" err="1" smtClean="0"/>
              <a:t>pv</a:t>
            </a:r>
            <a:r>
              <a:rPr lang="pt-BR" b="1" dirty="0" smtClean="0"/>
              <a:t>)t=</a:t>
            </a:r>
            <a:r>
              <a:rPr lang="pt-BR" b="1" dirty="0" err="1" smtClean="0"/>
              <a:t>Kt</a:t>
            </a:r>
            <a:endParaRPr lang="pt-BR" b="1" dirty="0"/>
          </a:p>
          <a:p>
            <a:pPr lvl="2"/>
            <a:r>
              <a:rPr lang="pt-BR" b="1" i="1" dirty="0" err="1"/>
              <a:t>pv</a:t>
            </a:r>
            <a:r>
              <a:rPr lang="pt-BR" b="1" i="1" dirty="0"/>
              <a:t> = </a:t>
            </a:r>
            <a:r>
              <a:rPr lang="pt-BR" b="1" i="1" dirty="0" err="1"/>
              <a:t>mRT</a:t>
            </a:r>
            <a:endParaRPr lang="pt-BR" b="1" dirty="0" smtClean="0"/>
          </a:p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7393" y="3071810"/>
            <a:ext cx="518421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Termômetro de expansão à gás 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8801" y="2095499"/>
            <a:ext cx="8062289" cy="3762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25963"/>
          </a:xfrm>
        </p:spPr>
        <p:txBody>
          <a:bodyPr/>
          <a:lstStyle/>
          <a:p>
            <a:r>
              <a:rPr lang="pt-BR" b="1" dirty="0"/>
              <a:t>Termômetro </a:t>
            </a:r>
            <a:r>
              <a:rPr lang="pt-BR" b="1" dirty="0" err="1" smtClean="0"/>
              <a:t>bimetálico</a:t>
            </a:r>
            <a:endParaRPr lang="pt-BR" b="1" dirty="0" smtClean="0"/>
          </a:p>
          <a:p>
            <a:pPr lvl="2"/>
            <a:r>
              <a:rPr lang="pt-BR" i="1" dirty="0" smtClean="0"/>
              <a:t>L </a:t>
            </a:r>
            <a:r>
              <a:rPr lang="pt-BR" i="1" dirty="0"/>
              <a:t>= L </a:t>
            </a:r>
            <a:r>
              <a:rPr lang="pt-BR" i="1" dirty="0" smtClean="0"/>
              <a:t>o ( 1 +</a:t>
            </a:r>
            <a:r>
              <a:rPr lang="el-GR" i="1" dirty="0" smtClean="0"/>
              <a:t>α</a:t>
            </a:r>
            <a:r>
              <a:rPr lang="pt-BR" i="1" dirty="0" smtClean="0"/>
              <a:t> ( </a:t>
            </a:r>
            <a:r>
              <a:rPr lang="pt-BR" i="1" dirty="0"/>
              <a:t>T − T </a:t>
            </a:r>
            <a:r>
              <a:rPr lang="pt-BR" i="1" dirty="0" smtClean="0"/>
              <a:t>o))</a:t>
            </a:r>
          </a:p>
          <a:p>
            <a:pPr algn="just"/>
            <a:r>
              <a:rPr lang="pt-BR" sz="2400" dirty="0"/>
              <a:t>O termômetro </a:t>
            </a:r>
            <a:r>
              <a:rPr lang="pt-BR" sz="2400" dirty="0" err="1"/>
              <a:t>bimetálico</a:t>
            </a:r>
            <a:r>
              <a:rPr lang="pt-BR" sz="2400" dirty="0"/>
              <a:t> é aplicável de -50oC a +500oC, com uma incerteza típica (</a:t>
            </a:r>
            <a:r>
              <a:rPr lang="pt-BR" sz="2400" dirty="0" smtClean="0"/>
              <a:t>menor divisão</a:t>
            </a:r>
            <a:r>
              <a:rPr lang="pt-BR" sz="2400" dirty="0"/>
              <a:t>) de 1% do fundo de escala. Têm tempo de resposta elevado, entre 15 e 40 segundos.</a:t>
            </a:r>
            <a:endParaRPr lang="pt-BR" sz="2400" i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534" y="3429000"/>
            <a:ext cx="7848680" cy="3337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8612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3108" y="400050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72" y="214290"/>
            <a:ext cx="3286128" cy="438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b="1" dirty="0"/>
              <a:t>Vantagens:</a:t>
            </a:r>
          </a:p>
          <a:p>
            <a:pPr algn="just"/>
            <a:r>
              <a:rPr lang="pt-BR" dirty="0" smtClean="0"/>
              <a:t>Disponíveis </a:t>
            </a:r>
            <a:r>
              <a:rPr lang="pt-BR" dirty="0"/>
              <a:t>com muitas faixas de medição e incertezas variadas;</a:t>
            </a:r>
          </a:p>
          <a:p>
            <a:pPr algn="just"/>
            <a:r>
              <a:rPr lang="pt-BR" dirty="0" smtClean="0"/>
              <a:t>É </a:t>
            </a:r>
            <a:r>
              <a:rPr lang="pt-BR" dirty="0"/>
              <a:t>simples de usar;</a:t>
            </a:r>
          </a:p>
          <a:p>
            <a:pPr algn="just"/>
            <a:r>
              <a:rPr lang="pt-BR" dirty="0" smtClean="0"/>
              <a:t>Tem </a:t>
            </a:r>
            <a:r>
              <a:rPr lang="pt-BR" dirty="0"/>
              <a:t>baixo custo;</a:t>
            </a:r>
          </a:p>
          <a:p>
            <a:pPr algn="just"/>
            <a:r>
              <a:rPr lang="pt-BR" dirty="0" smtClean="0"/>
              <a:t>Não </a:t>
            </a:r>
            <a:r>
              <a:rPr lang="pt-BR" dirty="0"/>
              <a:t>necessita de energia auxiliar (baterias, </a:t>
            </a:r>
            <a:r>
              <a:rPr lang="pt-BR" dirty="0" err="1"/>
              <a:t>etc</a:t>
            </a:r>
            <a:r>
              <a:rPr lang="pt-BR" dirty="0"/>
              <a:t>);</a:t>
            </a:r>
          </a:p>
          <a:p>
            <a:pPr algn="just"/>
            <a:r>
              <a:rPr lang="pt-BR" dirty="0" smtClean="0"/>
              <a:t>A </a:t>
            </a:r>
            <a:r>
              <a:rPr lang="pt-BR" dirty="0"/>
              <a:t>leitura é fácil, minimizando erros;</a:t>
            </a:r>
          </a:p>
          <a:p>
            <a:pPr algn="just"/>
            <a:r>
              <a:rPr lang="pt-BR" dirty="0" smtClean="0"/>
              <a:t>É </a:t>
            </a:r>
            <a:r>
              <a:rPr lang="pt-BR" dirty="0"/>
              <a:t>mecanicamente robusto, adequado p/ instalações </a:t>
            </a:r>
            <a:r>
              <a:rPr lang="pt-BR" dirty="0" smtClean="0"/>
              <a:t>industriais</a:t>
            </a:r>
            <a:r>
              <a:rPr lang="pt-BR" dirty="0"/>
              <a:t>;</a:t>
            </a:r>
          </a:p>
          <a:p>
            <a:pPr algn="just"/>
            <a:r>
              <a:rPr lang="pt-BR" dirty="0" smtClean="0"/>
              <a:t>Tem </a:t>
            </a:r>
            <a:r>
              <a:rPr lang="pt-BR" dirty="0"/>
              <a:t>ajuste de zero por parafuso no visor;</a:t>
            </a:r>
          </a:p>
          <a:p>
            <a:pPr algn="just"/>
            <a:r>
              <a:rPr lang="pt-BR" dirty="0" smtClean="0"/>
              <a:t>As </a:t>
            </a:r>
            <a:r>
              <a:rPr lang="pt-BR" dirty="0"/>
              <a:t>hastes podem ter grande tamanho e alcançam pontos de difícil acesso.</a:t>
            </a:r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Medição de temperatura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 temperatura revela a noção comum do que é quente ou frio</a:t>
            </a:r>
            <a:r>
              <a:rPr lang="pt-BR" dirty="0" smtClean="0"/>
              <a:t>.</a:t>
            </a:r>
          </a:p>
          <a:p>
            <a:pPr algn="just"/>
            <a:r>
              <a:rPr lang="pt-BR" dirty="0"/>
              <a:t>A temperatura é a propriedade que governa o processo de transferência de calor (</a:t>
            </a:r>
            <a:r>
              <a:rPr lang="pt-BR" dirty="0" smtClean="0"/>
              <a:t>energia térmica</a:t>
            </a:r>
            <a:r>
              <a:rPr lang="pt-BR" dirty="0"/>
              <a:t>) para e de um sistema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Desvantagens:</a:t>
            </a:r>
          </a:p>
          <a:p>
            <a:r>
              <a:rPr lang="pt-BR" dirty="0" smtClean="0"/>
              <a:t>Não </a:t>
            </a:r>
            <a:r>
              <a:rPr lang="pt-BR" dirty="0"/>
              <a:t>é adaptável para leituras remotas;</a:t>
            </a:r>
          </a:p>
          <a:p>
            <a:r>
              <a:rPr lang="pt-BR" dirty="0" smtClean="0"/>
              <a:t>Não </a:t>
            </a:r>
            <a:r>
              <a:rPr lang="pt-BR" dirty="0"/>
              <a:t>é recomendável para leituras transientes, dado o elevado tempo de resposta;</a:t>
            </a:r>
          </a:p>
          <a:p>
            <a:r>
              <a:rPr lang="pt-BR" dirty="0" smtClean="0"/>
              <a:t>O </a:t>
            </a:r>
            <a:r>
              <a:rPr lang="pt-BR" dirty="0"/>
              <a:t>tamanho do bulbo e haste podem ser limitantes em determinadas aplicações.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/>
              <a:t>Termômetro de </a:t>
            </a:r>
            <a:r>
              <a:rPr lang="pt-BR" b="1" dirty="0" smtClean="0"/>
              <a:t>bulbo</a:t>
            </a:r>
          </a:p>
          <a:p>
            <a:pPr lvl="2"/>
            <a:r>
              <a:rPr lang="pt-BR" i="1" dirty="0" smtClean="0"/>
              <a:t>V </a:t>
            </a:r>
            <a:r>
              <a:rPr lang="pt-BR" i="1" dirty="0"/>
              <a:t>=</a:t>
            </a:r>
            <a:r>
              <a:rPr lang="pt-BR" i="1" dirty="0" err="1" smtClean="0"/>
              <a:t>Vo</a:t>
            </a:r>
            <a:r>
              <a:rPr lang="pt-BR" i="1" dirty="0" smtClean="0"/>
              <a:t> (1+</a:t>
            </a:r>
            <a:r>
              <a:rPr lang="el-GR" i="1" dirty="0" smtClean="0"/>
              <a:t>ϒ</a:t>
            </a:r>
            <a:r>
              <a:rPr lang="pt-BR" i="1" dirty="0" smtClean="0"/>
              <a:t> (T </a:t>
            </a:r>
            <a:r>
              <a:rPr lang="pt-BR" i="1" dirty="0"/>
              <a:t>− </a:t>
            </a:r>
            <a:r>
              <a:rPr lang="pt-BR" i="1" dirty="0" smtClean="0"/>
              <a:t>To))</a:t>
            </a:r>
            <a:endParaRPr lang="pt-BR" i="1" dirty="0"/>
          </a:p>
          <a:p>
            <a:pPr lvl="2"/>
            <a:endParaRPr lang="pt-BR" i="1" dirty="0" smtClean="0"/>
          </a:p>
          <a:p>
            <a:pPr algn="just"/>
            <a:r>
              <a:rPr lang="pt-BR" dirty="0"/>
              <a:t>São constituídos pelas seguintes partes:</a:t>
            </a:r>
          </a:p>
          <a:p>
            <a:pPr algn="just"/>
            <a:r>
              <a:rPr lang="pt-BR" dirty="0"/>
              <a:t>- Bulbo sensor de temperatura - reservatório na extremidade inferior do termômetro </a:t>
            </a:r>
            <a:r>
              <a:rPr lang="pt-BR" dirty="0" smtClean="0"/>
              <a:t>que acomoda </a:t>
            </a:r>
            <a:r>
              <a:rPr lang="pt-BR" dirty="0"/>
              <a:t>a maior parte do líquido termométrico.</a:t>
            </a:r>
          </a:p>
          <a:p>
            <a:pPr algn="just"/>
            <a:r>
              <a:rPr lang="pt-BR" dirty="0"/>
              <a:t>- Haste - tubo de vidro capilar no interior do qual o líquido termométrico avança ou se </a:t>
            </a:r>
            <a:r>
              <a:rPr lang="pt-BR" dirty="0" smtClean="0"/>
              <a:t>retrai em </a:t>
            </a:r>
            <a:r>
              <a:rPr lang="pt-BR" dirty="0"/>
              <a:t>função de variações na temperatura.</a:t>
            </a:r>
            <a:endParaRPr lang="pt-BR" i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90063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/>
              <a:t>- Linha de imersão - indica a profundidade a que um termômetro de imersão parcial deve </a:t>
            </a:r>
            <a:r>
              <a:rPr lang="pt-BR" dirty="0" smtClean="0"/>
              <a:t>ser imergido </a:t>
            </a:r>
            <a:r>
              <a:rPr lang="pt-BR" dirty="0"/>
              <a:t>para a realização correta das leituras (observar que o termômetro de imersão total </a:t>
            </a:r>
            <a:r>
              <a:rPr lang="pt-BR" dirty="0" smtClean="0"/>
              <a:t>não possui </a:t>
            </a:r>
            <a:r>
              <a:rPr lang="pt-BR" dirty="0"/>
              <a:t>uma linha de imersão).</a:t>
            </a:r>
          </a:p>
          <a:p>
            <a:pPr algn="just"/>
            <a:r>
              <a:rPr lang="pt-BR" dirty="0"/>
              <a:t>- Escala - valores de temperatura marcados no tubo capilar.</a:t>
            </a:r>
          </a:p>
          <a:p>
            <a:pPr algn="just"/>
            <a:r>
              <a:rPr lang="pt-BR" dirty="0"/>
              <a:t>- Câmara de expansão - reservatório no topo do tubo capilar usado para prevenir </a:t>
            </a:r>
            <a:r>
              <a:rPr lang="pt-BR" dirty="0" smtClean="0"/>
              <a:t>pressões excessivas </a:t>
            </a:r>
            <a:r>
              <a:rPr lang="pt-BR" dirty="0"/>
              <a:t>em termômetros preenchidos com gases ou para acomodar o líquido termométrico caso </a:t>
            </a:r>
            <a:r>
              <a:rPr lang="pt-BR" dirty="0" smtClean="0"/>
              <a:t>a faixa </a:t>
            </a:r>
            <a:r>
              <a:rPr lang="pt-BR" dirty="0"/>
              <a:t>de temperatura do termômetro seja acidentalmente excedida.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5507115" cy="435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0"/>
            <a:ext cx="2143128" cy="677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Os </a:t>
            </a:r>
            <a:r>
              <a:rPr lang="pt-BR" dirty="0"/>
              <a:t>termômetros </a:t>
            </a:r>
            <a:r>
              <a:rPr lang="pt-BR" dirty="0" smtClean="0"/>
              <a:t>são normalmente </a:t>
            </a:r>
            <a:r>
              <a:rPr lang="pt-BR" dirty="0"/>
              <a:t>calibrados para uma profundidade de imersão determinada, havendo dois tipos </a:t>
            </a:r>
            <a:r>
              <a:rPr lang="pt-BR" dirty="0" smtClean="0"/>
              <a:t>de termômetros</a:t>
            </a:r>
            <a:r>
              <a:rPr lang="pt-BR" dirty="0"/>
              <a:t>:</a:t>
            </a:r>
          </a:p>
          <a:p>
            <a:pPr algn="just"/>
            <a:r>
              <a:rPr lang="pt-BR" b="1" i="1" dirty="0"/>
              <a:t>1. Imersão Parcial - O termômetro deve ser imergido até a linha de imersão para a </a:t>
            </a:r>
            <a:r>
              <a:rPr lang="pt-BR" b="1" i="1" dirty="0" smtClean="0"/>
              <a:t>realização </a:t>
            </a:r>
            <a:r>
              <a:rPr lang="pt-BR" dirty="0" smtClean="0"/>
              <a:t>correta </a:t>
            </a:r>
            <a:r>
              <a:rPr lang="pt-BR" dirty="0"/>
              <a:t>das leituras. A porção emergente fica exposta ao ar, o que pode afetar </a:t>
            </a:r>
            <a:r>
              <a:rPr lang="pt-BR" dirty="0" smtClean="0"/>
              <a:t>a movimentação </a:t>
            </a:r>
            <a:r>
              <a:rPr lang="pt-BR" dirty="0"/>
              <a:t>do líquido termométrico;</a:t>
            </a:r>
          </a:p>
          <a:p>
            <a:pPr algn="just"/>
            <a:r>
              <a:rPr lang="pt-BR" b="1" i="1" dirty="0"/>
              <a:t>2. Imersão Total - Para a realização correta das medidas somente cerca de 12 mm da </a:t>
            </a:r>
            <a:r>
              <a:rPr lang="pt-BR" b="1" i="1" dirty="0" smtClean="0"/>
              <a:t>coluna </a:t>
            </a:r>
            <a:r>
              <a:rPr lang="pt-BR" dirty="0" smtClean="0"/>
              <a:t>de </a:t>
            </a:r>
            <a:r>
              <a:rPr lang="pt-BR" dirty="0"/>
              <a:t>líquido termométrico devem ficar emersos para a leitura.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/>
              <a:t>Caso não seja possível imergir adequadamente um termômetro de imersão total, as </a:t>
            </a:r>
            <a:r>
              <a:rPr lang="pt-BR" dirty="0" smtClean="0"/>
              <a:t>leituras devem </a:t>
            </a:r>
            <a:r>
              <a:rPr lang="pt-BR" dirty="0"/>
              <a:t>ser corrigidas pelas seguintes fórmulas:</a:t>
            </a:r>
          </a:p>
          <a:p>
            <a:pPr algn="just"/>
            <a:r>
              <a:rPr lang="pt-BR" b="1" dirty="0"/>
              <a:t>Correção = 0,00016 °C n (T - t</a:t>
            </a:r>
            <a:r>
              <a:rPr lang="pt-BR" b="1" dirty="0" smtClean="0"/>
              <a:t>), </a:t>
            </a:r>
            <a:r>
              <a:rPr lang="pt-BR" dirty="0" smtClean="0"/>
              <a:t>para </a:t>
            </a:r>
            <a:r>
              <a:rPr lang="pt-BR" dirty="0"/>
              <a:t>termômetros de mercúrio, e</a:t>
            </a:r>
          </a:p>
          <a:p>
            <a:pPr algn="just"/>
            <a:r>
              <a:rPr lang="pt-BR" b="1" dirty="0"/>
              <a:t>Correção = 0,001 °C n (T - t</a:t>
            </a:r>
            <a:r>
              <a:rPr lang="pt-BR" b="1" dirty="0" smtClean="0"/>
              <a:t>), </a:t>
            </a:r>
            <a:r>
              <a:rPr lang="pt-BR" dirty="0" smtClean="0"/>
              <a:t>para </a:t>
            </a:r>
            <a:r>
              <a:rPr lang="pt-BR" dirty="0"/>
              <a:t>termômetros a álcool, onde </a:t>
            </a:r>
            <a:r>
              <a:rPr lang="pt-BR" b="1" dirty="0"/>
              <a:t>T º temperatura do banho (temperatura indicada pelo termômetro), </a:t>
            </a:r>
            <a:r>
              <a:rPr lang="pt-BR" b="1" dirty="0" smtClean="0"/>
              <a:t>t </a:t>
            </a:r>
            <a:r>
              <a:rPr lang="pt-BR" dirty="0" smtClean="0"/>
              <a:t>º </a:t>
            </a:r>
            <a:r>
              <a:rPr lang="pt-BR" dirty="0"/>
              <a:t>temperatura média da porção emersa do termômetro indicada por um termômetro auxiliar, e n </a:t>
            </a:r>
            <a:r>
              <a:rPr lang="pt-BR" dirty="0" smtClean="0"/>
              <a:t>º número </a:t>
            </a:r>
            <a:r>
              <a:rPr lang="pt-BR" dirty="0"/>
              <a:t>de graus da porção emersa do termômetro até a temperatura </a:t>
            </a:r>
            <a:r>
              <a:rPr lang="pt-BR" b="1" dirty="0"/>
              <a:t>T;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/>
              <a:t>A precisão de um termômetro de bulbo típico é de aproximadamente ±1 divisão da escala.</a:t>
            </a:r>
          </a:p>
          <a:p>
            <a:pPr algn="just"/>
            <a:r>
              <a:rPr lang="pt-BR" dirty="0"/>
              <a:t>Entretanto, é possível obterem-se incertezas da ordem de ±0,05 °C, sendo estes termômetros </a:t>
            </a:r>
            <a:r>
              <a:rPr lang="pt-BR" dirty="0" smtClean="0"/>
              <a:t>então utilizados </a:t>
            </a:r>
            <a:r>
              <a:rPr lang="pt-BR" dirty="0"/>
              <a:t>para a calibração de outros medidores de temperatura.</a:t>
            </a:r>
          </a:p>
          <a:p>
            <a:pPr algn="just"/>
            <a:r>
              <a:rPr lang="pt-BR" dirty="0"/>
              <a:t>Quando se adquire um termômetro de bulbo, para aplicação em medição de precisão, </a:t>
            </a:r>
            <a:r>
              <a:rPr lang="pt-BR" dirty="0" smtClean="0"/>
              <a:t>pode-se adquiri-lo </a:t>
            </a:r>
            <a:r>
              <a:rPr lang="pt-BR" dirty="0"/>
              <a:t>calibrado. O </a:t>
            </a:r>
            <a:r>
              <a:rPr lang="pt-BR" i="1" dirty="0" err="1"/>
              <a:t>National</a:t>
            </a:r>
            <a:r>
              <a:rPr lang="pt-BR" i="1" dirty="0"/>
              <a:t> </a:t>
            </a:r>
            <a:r>
              <a:rPr lang="pt-BR" i="1" dirty="0" err="1"/>
              <a:t>Institute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Standards </a:t>
            </a:r>
            <a:r>
              <a:rPr lang="pt-BR" i="1" dirty="0" err="1"/>
              <a:t>and</a:t>
            </a:r>
            <a:r>
              <a:rPr lang="pt-BR" i="1" dirty="0"/>
              <a:t> </a:t>
            </a:r>
            <a:r>
              <a:rPr lang="pt-BR" i="1" dirty="0" err="1"/>
              <a:t>Technology</a:t>
            </a:r>
            <a:r>
              <a:rPr lang="pt-BR" i="1" dirty="0"/>
              <a:t> dos USA (NIST), </a:t>
            </a:r>
            <a:r>
              <a:rPr lang="pt-BR" i="1" dirty="0" smtClean="0"/>
              <a:t>por </a:t>
            </a:r>
            <a:r>
              <a:rPr lang="pt-BR" dirty="0" smtClean="0"/>
              <a:t>exemplo</a:t>
            </a:r>
            <a:r>
              <a:rPr lang="pt-BR" dirty="0"/>
              <a:t>, é uma das agências do governo americano que estabelece padrões de medida e </a:t>
            </a:r>
            <a:r>
              <a:rPr lang="pt-BR" dirty="0" smtClean="0"/>
              <a:t>oferece serviços </a:t>
            </a:r>
            <a:r>
              <a:rPr lang="pt-BR" dirty="0"/>
              <a:t>de calibração.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Unidades de Temperatura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b="1" i="1" dirty="0"/>
              <a:t>170 DC – Galeno propôs um padrão de medição de temperatura, a temperatura que </a:t>
            </a:r>
            <a:r>
              <a:rPr lang="pt-BR" b="1" i="1" dirty="0" smtClean="0"/>
              <a:t>resulta </a:t>
            </a:r>
            <a:r>
              <a:rPr lang="pt-BR" dirty="0" smtClean="0"/>
              <a:t>da </a:t>
            </a:r>
            <a:r>
              <a:rPr lang="pt-BR" dirty="0"/>
              <a:t>mistura de quantidades iguais de água em ebulição e gelo</a:t>
            </a:r>
            <a:r>
              <a:rPr lang="pt-BR" dirty="0" smtClean="0"/>
              <a:t>.</a:t>
            </a:r>
          </a:p>
          <a:p>
            <a:pPr algn="just"/>
            <a:r>
              <a:rPr lang="pt-BR" b="1" i="1" dirty="0"/>
              <a:t>1592 - Galileu </a:t>
            </a:r>
            <a:r>
              <a:rPr lang="pt-BR" b="1" i="1" dirty="0" err="1"/>
              <a:t>Galilei</a:t>
            </a:r>
            <a:r>
              <a:rPr lang="pt-BR" b="1" i="1" dirty="0"/>
              <a:t> inventou o primeiro instrumento de medição de temperatura, </a:t>
            </a:r>
            <a:r>
              <a:rPr lang="pt-BR" b="1" i="1" dirty="0" smtClean="0"/>
              <a:t>um </a:t>
            </a:r>
            <a:r>
              <a:rPr lang="pt-BR" dirty="0" smtClean="0"/>
              <a:t>dispositivo </a:t>
            </a:r>
            <a:r>
              <a:rPr lang="pt-BR" dirty="0"/>
              <a:t>de vidro contendo líquido e ar, o chamado </a:t>
            </a:r>
            <a:r>
              <a:rPr lang="pt-BR" dirty="0" err="1"/>
              <a:t>barotermoscópio</a:t>
            </a:r>
            <a:r>
              <a:rPr lang="pt-BR" dirty="0"/>
              <a:t>. A medida era </a:t>
            </a:r>
            <a:r>
              <a:rPr lang="pt-BR" dirty="0" smtClean="0"/>
              <a:t>influenciada pela </a:t>
            </a:r>
            <a:r>
              <a:rPr lang="pt-BR" dirty="0"/>
              <a:t>pressão.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52578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b="1" i="1" dirty="0"/>
              <a:t>1624 - A palavra “termômetro” apareceu pela primeira vez em um livro intitulado “</a:t>
            </a:r>
            <a:r>
              <a:rPr lang="pt-BR" b="1" i="1" dirty="0" smtClean="0"/>
              <a:t>La </a:t>
            </a:r>
            <a:r>
              <a:rPr lang="pt-BR" dirty="0" err="1" smtClean="0"/>
              <a:t>Récréation</a:t>
            </a:r>
            <a:r>
              <a:rPr lang="pt-BR" dirty="0" smtClean="0"/>
              <a:t> </a:t>
            </a:r>
            <a:r>
              <a:rPr lang="pt-BR" dirty="0" err="1"/>
              <a:t>Mathématique</a:t>
            </a:r>
            <a:r>
              <a:rPr lang="pt-BR" dirty="0"/>
              <a:t>” de J. </a:t>
            </a:r>
            <a:r>
              <a:rPr lang="pt-BR" dirty="0" err="1"/>
              <a:t>Leurechon</a:t>
            </a:r>
            <a:r>
              <a:rPr lang="pt-BR" dirty="0"/>
              <a:t>, mas a termometria ainda estava longe de chegar a </a:t>
            </a:r>
            <a:r>
              <a:rPr lang="pt-BR" dirty="0" smtClean="0"/>
              <a:t>um consenso </a:t>
            </a:r>
            <a:r>
              <a:rPr lang="pt-BR" dirty="0"/>
              <a:t>a respeito da medida desta nova grandeza</a:t>
            </a:r>
            <a:r>
              <a:rPr lang="pt-BR" dirty="0" smtClean="0"/>
              <a:t>.</a:t>
            </a:r>
          </a:p>
          <a:p>
            <a:pPr algn="just"/>
            <a:r>
              <a:rPr lang="pt-BR" b="1" i="1" dirty="0"/>
              <a:t>1665 - Christian </a:t>
            </a:r>
            <a:r>
              <a:rPr lang="pt-BR" b="1" i="1" dirty="0" err="1"/>
              <a:t>Huygens</a:t>
            </a:r>
            <a:r>
              <a:rPr lang="pt-BR" b="1" i="1" dirty="0"/>
              <a:t>, cientista holandês, declarava em 1665: “Seria conveniente </a:t>
            </a:r>
            <a:r>
              <a:rPr lang="pt-BR" b="1" i="1" dirty="0" smtClean="0"/>
              <a:t>dispor-se </a:t>
            </a:r>
            <a:r>
              <a:rPr lang="pt-BR" dirty="0" smtClean="0"/>
              <a:t>de </a:t>
            </a:r>
            <a:r>
              <a:rPr lang="pt-BR" dirty="0"/>
              <a:t>um padrão universal e preciso de frio e calor ...”. Neste mesmo ano, Robert Boyle (</a:t>
            </a:r>
            <a:r>
              <a:rPr lang="pt-BR" dirty="0" smtClean="0"/>
              <a:t>cientista irlandês</a:t>
            </a:r>
            <a:r>
              <a:rPr lang="pt-BR" dirty="0"/>
              <a:t>) declarava: “Necessitamos urgentemente de um </a:t>
            </a:r>
            <a:r>
              <a:rPr lang="pt-BR" b="1" i="1" dirty="0"/>
              <a:t>padrão ... não simplesmente as </a:t>
            </a:r>
            <a:r>
              <a:rPr lang="pt-BR" b="1" i="1" dirty="0" smtClean="0"/>
              <a:t>várias </a:t>
            </a:r>
            <a:r>
              <a:rPr lang="pt-BR" dirty="0" smtClean="0"/>
              <a:t>diferenças </a:t>
            </a:r>
            <a:r>
              <a:rPr lang="pt-BR" dirty="0"/>
              <a:t>desta quantidade (temperatura) não possuem nomes ... e os termômetros são tão </a:t>
            </a:r>
            <a:r>
              <a:rPr lang="pt-BR" dirty="0" smtClean="0"/>
              <a:t>variáveis </a:t>
            </a:r>
            <a:r>
              <a:rPr lang="pt-BR" dirty="0"/>
              <a:t>que parece impossível medir-se a intensidade do calor ou frio como fazemos com tempo, distância</a:t>
            </a:r>
            <a:r>
              <a:rPr lang="pt-BR" dirty="0" smtClean="0"/>
              <a:t>, peso </a:t>
            </a:r>
            <a:r>
              <a:rPr lang="pt-BR" dirty="0"/>
              <a:t>... ”.</a:t>
            </a:r>
          </a:p>
          <a:p>
            <a:pPr>
              <a:buNone/>
            </a:pP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b="1" i="1" dirty="0"/>
              <a:t>1694 - Carlo </a:t>
            </a:r>
            <a:r>
              <a:rPr lang="pt-BR" b="1" i="1" dirty="0" err="1"/>
              <a:t>Renaldini</a:t>
            </a:r>
            <a:r>
              <a:rPr lang="pt-BR" b="1" i="1" dirty="0"/>
              <a:t>, sucessor de </a:t>
            </a:r>
            <a:r>
              <a:rPr lang="pt-BR" b="1" i="1" dirty="0" err="1"/>
              <a:t>Galileo</a:t>
            </a:r>
            <a:r>
              <a:rPr lang="pt-BR" b="1" i="1" dirty="0"/>
              <a:t> em Pádua, sugeriu utilizar-se o ponto de fusão </a:t>
            </a:r>
            <a:r>
              <a:rPr lang="pt-BR" b="1" i="1" dirty="0" smtClean="0"/>
              <a:t>do </a:t>
            </a:r>
            <a:r>
              <a:rPr lang="pt-BR" dirty="0" smtClean="0"/>
              <a:t>gelo </a:t>
            </a:r>
            <a:r>
              <a:rPr lang="pt-BR" dirty="0"/>
              <a:t>e o ponto de ebulição da água como dois pontos fixos em uma escala termométrica, </a:t>
            </a:r>
            <a:r>
              <a:rPr lang="pt-BR" dirty="0" smtClean="0"/>
              <a:t>dividindo-se o </a:t>
            </a:r>
            <a:r>
              <a:rPr lang="pt-BR" dirty="0"/>
              <a:t>espaço entre eles em 12 partes iguais. A sugestão de </a:t>
            </a:r>
            <a:r>
              <a:rPr lang="pt-BR" dirty="0" err="1"/>
              <a:t>Renaldini</a:t>
            </a:r>
            <a:r>
              <a:rPr lang="pt-BR" dirty="0"/>
              <a:t> foi desprezada e esquecida.</a:t>
            </a:r>
          </a:p>
          <a:p>
            <a:pPr algn="just"/>
            <a:r>
              <a:rPr lang="pt-BR" b="1" i="1" dirty="0"/>
              <a:t>1701 - Isaac Newton definiu uma escala de temperatura baseada em duas referências, </a:t>
            </a:r>
            <a:r>
              <a:rPr lang="pt-BR" b="1" i="1" dirty="0" smtClean="0"/>
              <a:t>que </a:t>
            </a:r>
            <a:r>
              <a:rPr lang="pt-BR" dirty="0" smtClean="0"/>
              <a:t>foram </a:t>
            </a:r>
            <a:r>
              <a:rPr lang="pt-BR" dirty="0"/>
              <a:t>determinadas pelo banho de gelo </a:t>
            </a:r>
            <a:r>
              <a:rPr lang="pt-BR" dirty="0" err="1"/>
              <a:t>fundente</a:t>
            </a:r>
            <a:r>
              <a:rPr lang="pt-BR" dirty="0"/>
              <a:t> (zero graus) e a axila de um homem saudável (</a:t>
            </a:r>
            <a:r>
              <a:rPr lang="pt-BR" dirty="0" smtClean="0"/>
              <a:t>12 graus</a:t>
            </a:r>
            <a:r>
              <a:rPr lang="pt-BR" dirty="0"/>
              <a:t>). Nesta escala a água ferve a 34 graus.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b="1" i="1" dirty="0"/>
              <a:t>1706 - Gabriel Fahrenheit trabalhou com o mercúrio como líquido manométrico. Ele notou </a:t>
            </a:r>
            <a:r>
              <a:rPr lang="pt-BR" b="1" i="1" dirty="0" smtClean="0"/>
              <a:t>que </a:t>
            </a:r>
            <a:r>
              <a:rPr lang="pt-BR" dirty="0" smtClean="0"/>
              <a:t>sua </a:t>
            </a:r>
            <a:r>
              <a:rPr lang="pt-BR" dirty="0"/>
              <a:t>expansão era grande e uniforme, ele não aderia ao vidro, permanecia líquido em uma </a:t>
            </a:r>
            <a:r>
              <a:rPr lang="pt-BR" dirty="0" smtClean="0"/>
              <a:t>faixa grande </a:t>
            </a:r>
            <a:r>
              <a:rPr lang="pt-BR" dirty="0"/>
              <a:t>de temperaturas e sua cor prata facilitava a leitura</a:t>
            </a:r>
            <a:r>
              <a:rPr lang="pt-BR" dirty="0" smtClean="0"/>
              <a:t>.</a:t>
            </a:r>
          </a:p>
          <a:p>
            <a:pPr algn="just"/>
            <a:r>
              <a:rPr lang="pt-BR" b="1" i="1" dirty="0"/>
              <a:t>1742 - </a:t>
            </a:r>
            <a:r>
              <a:rPr lang="pt-BR" dirty="0" smtClean="0"/>
              <a:t>Anders </a:t>
            </a:r>
            <a:r>
              <a:rPr lang="pt-BR" dirty="0"/>
              <a:t>Celsius propôs uma escala entre zero e 100, correspondendo ao ponto </a:t>
            </a:r>
            <a:r>
              <a:rPr lang="pt-BR" dirty="0" smtClean="0"/>
              <a:t>de ebulição </a:t>
            </a:r>
            <a:r>
              <a:rPr lang="pt-BR" dirty="0"/>
              <a:t>da água e fusão do gelo, respectivamente.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b="1" i="1" dirty="0"/>
              <a:t>1780 - o físico francês Charles mostrou que todos os gases apresentam aumentos de </a:t>
            </a:r>
            <a:r>
              <a:rPr lang="pt-BR" b="1" i="1" dirty="0" smtClean="0"/>
              <a:t>volume </a:t>
            </a:r>
            <a:r>
              <a:rPr lang="pt-BR" dirty="0" smtClean="0"/>
              <a:t>iguais </a:t>
            </a:r>
            <a:r>
              <a:rPr lang="pt-BR" dirty="0"/>
              <a:t>correspondentes ao mesmo incremento de temperatura, o que possibilitou o </a:t>
            </a:r>
            <a:r>
              <a:rPr lang="pt-BR" dirty="0" smtClean="0"/>
              <a:t>desenvolvimento dos termômetros </a:t>
            </a:r>
            <a:r>
              <a:rPr lang="pt-BR" dirty="0"/>
              <a:t>de gases</a:t>
            </a:r>
            <a:r>
              <a:rPr lang="pt-BR" dirty="0" smtClean="0"/>
              <a:t>.</a:t>
            </a:r>
          </a:p>
          <a:p>
            <a:pPr algn="just"/>
            <a:r>
              <a:rPr lang="pt-BR" b="1" i="1" dirty="0"/>
              <a:t>Séc. XIX - na primeira metade do século XIX foi desenvolvido um termômetro baseado </a:t>
            </a:r>
            <a:r>
              <a:rPr lang="pt-BR" b="1" i="1" dirty="0" smtClean="0"/>
              <a:t>nos </a:t>
            </a:r>
            <a:r>
              <a:rPr lang="pt-BR" dirty="0" smtClean="0"/>
              <a:t>trabalhos </a:t>
            </a:r>
            <a:r>
              <a:rPr lang="pt-BR" dirty="0"/>
              <a:t>de Boyle, </a:t>
            </a:r>
            <a:r>
              <a:rPr lang="pt-BR" dirty="0" err="1"/>
              <a:t>Mariotte</a:t>
            </a:r>
            <a:r>
              <a:rPr lang="pt-BR" dirty="0"/>
              <a:t>, Charles, </a:t>
            </a:r>
            <a:r>
              <a:rPr lang="pt-BR" dirty="0" err="1"/>
              <a:t>Gay-Lussac</a:t>
            </a:r>
            <a:r>
              <a:rPr lang="pt-BR" dirty="0"/>
              <a:t>, </a:t>
            </a:r>
            <a:r>
              <a:rPr lang="pt-BR" dirty="0" err="1"/>
              <a:t>Clapeyron</a:t>
            </a:r>
            <a:r>
              <a:rPr lang="pt-BR" dirty="0"/>
              <a:t> e </a:t>
            </a:r>
            <a:r>
              <a:rPr lang="pt-BR" dirty="0" err="1"/>
              <a:t>Regnault</a:t>
            </a:r>
            <a:r>
              <a:rPr lang="pt-BR" dirty="0"/>
              <a:t>. O princípio de medida era </a:t>
            </a:r>
            <a:r>
              <a:rPr lang="pt-BR" dirty="0" smtClean="0"/>
              <a:t>a expansão </a:t>
            </a:r>
            <a:r>
              <a:rPr lang="pt-BR" dirty="0"/>
              <a:t>do ar.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 Escala Internacional de Temperatura de 1990 é a mais recente, adotada após a </a:t>
            </a:r>
            <a:r>
              <a:rPr lang="pt-BR" dirty="0" smtClean="0"/>
              <a:t>convenção do </a:t>
            </a:r>
            <a:r>
              <a:rPr lang="pt-BR" dirty="0"/>
              <a:t>1989 da Conferência Geral de Pesos e Medidas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IMPORTANTE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/>
              <a:t>A Lei Zero da Termodinâmica e a Definição de </a:t>
            </a:r>
            <a:r>
              <a:rPr lang="pt-BR" b="1" dirty="0" smtClean="0"/>
              <a:t>Temperatura</a:t>
            </a:r>
          </a:p>
          <a:p>
            <a:pPr algn="just"/>
            <a:r>
              <a:rPr lang="pt-BR" b="1" dirty="0"/>
              <a:t>A Segunda Lei da Termodinâmica e a Definição de </a:t>
            </a:r>
            <a:r>
              <a:rPr lang="pt-BR" b="1" dirty="0" smtClean="0"/>
              <a:t>Temperatura</a:t>
            </a:r>
          </a:p>
          <a:p>
            <a:pPr algn="just"/>
            <a:r>
              <a:rPr lang="pt-BR" b="1" dirty="0"/>
              <a:t>Capacidade </a:t>
            </a:r>
            <a:r>
              <a:rPr lang="pt-BR" b="1" dirty="0" smtClean="0"/>
              <a:t>Térmica</a:t>
            </a:r>
          </a:p>
          <a:p>
            <a:pPr algn="just"/>
            <a:endParaRPr lang="pt-BR" b="1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1400</Words>
  <Application>Microsoft Office PowerPoint</Application>
  <PresentationFormat>Apresentação na tela (4:3)</PresentationFormat>
  <Paragraphs>71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Tema do Office</vt:lpstr>
      <vt:lpstr>INSTRUMENTAÇÃO</vt:lpstr>
      <vt:lpstr>Medição de temperatura</vt:lpstr>
      <vt:lpstr>Unidades de Temperatura</vt:lpstr>
      <vt:lpstr>Slide 4</vt:lpstr>
      <vt:lpstr>Slide 5</vt:lpstr>
      <vt:lpstr>Slide 6</vt:lpstr>
      <vt:lpstr>Slide 7</vt:lpstr>
      <vt:lpstr>Slide 8</vt:lpstr>
      <vt:lpstr>IMPORTANTE</vt:lpstr>
      <vt:lpstr>Carnot </vt:lpstr>
      <vt:lpstr>A Medição da Temperatura</vt:lpstr>
      <vt:lpstr>Slide 12</vt:lpstr>
      <vt:lpstr>Slide 13</vt:lpstr>
      <vt:lpstr>Slide 14</vt:lpstr>
      <vt:lpstr>Termômetros de Expansão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INSTRUMENTAÇÃO</dc:title>
  <dc:creator>ziaraeguia</dc:creator>
  <cp:lastModifiedBy>ziaraeguia</cp:lastModifiedBy>
  <cp:revision>4</cp:revision>
  <dcterms:created xsi:type="dcterms:W3CDTF">2019-02-22T18:43:31Z</dcterms:created>
  <dcterms:modified xsi:type="dcterms:W3CDTF">2019-02-22T19:20:42Z</dcterms:modified>
</cp:coreProperties>
</file>