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9CF15-ED57-408F-BB12-467DCE02CB6C}" type="datetimeFigureOut">
              <a:rPr lang="pt-BR" smtClean="0"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CF15-87E9-4ACE-8D9A-312586EE2AC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INSTRUMENTAÇÃO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9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607"/>
            <a:ext cx="8429684" cy="681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Vazão Teórica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b="1" dirty="0"/>
              <a:t>Fluido Incompressível (escoamento idealizado)</a:t>
            </a:r>
          </a:p>
          <a:p>
            <a:pPr algn="just"/>
            <a:r>
              <a:rPr lang="pt-BR" b="1" i="1" dirty="0"/>
              <a:t>Aplicação da Equação da Energia (ou Eq. de </a:t>
            </a:r>
            <a:r>
              <a:rPr lang="pt-BR" b="1" i="1" dirty="0" err="1"/>
              <a:t>Bernouille</a:t>
            </a:r>
            <a:r>
              <a:rPr lang="pt-BR" b="1" i="1" dirty="0"/>
              <a:t>, aplicação peculiar)</a:t>
            </a:r>
          </a:p>
          <a:p>
            <a:pPr algn="just"/>
            <a:r>
              <a:rPr lang="pt-BR" dirty="0"/>
              <a:t>Premissas simplificadoras:</a:t>
            </a:r>
          </a:p>
          <a:p>
            <a:pPr algn="just"/>
            <a:r>
              <a:rPr lang="pt-BR" dirty="0"/>
              <a:t>• Escoamento Unidimensional</a:t>
            </a:r>
          </a:p>
          <a:p>
            <a:pPr algn="just"/>
            <a:r>
              <a:rPr lang="pt-BR" dirty="0"/>
              <a:t>• Regime Permanente</a:t>
            </a:r>
          </a:p>
          <a:p>
            <a:pPr algn="just"/>
            <a:r>
              <a:rPr lang="pt-BR" dirty="0"/>
              <a:t>• Fluido Incompressível</a:t>
            </a:r>
          </a:p>
          <a:p>
            <a:pPr algn="just"/>
            <a:r>
              <a:rPr lang="pt-BR" dirty="0"/>
              <a:t>• Fluido não-viscoso (esc. Reversível)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Variação da energia entre entrada e saída de medidor de vazão por obstrução de </a:t>
            </a:r>
            <a:r>
              <a:rPr lang="pt-BR" b="1" dirty="0" smtClean="0"/>
              <a:t>área colocado </a:t>
            </a:r>
            <a:r>
              <a:rPr lang="pt-BR" b="1" dirty="0"/>
              <a:t>na horizontal (sem variação de energia potencial)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62" y="3857628"/>
            <a:ext cx="460057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Representação da energia específicas em pontos distintos de um </a:t>
            </a:r>
            <a:r>
              <a:rPr lang="pt-BR" b="1" dirty="0" err="1"/>
              <a:t>venturi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8416" y="1643063"/>
            <a:ext cx="6782608" cy="520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Equação da Continuidade entre as seções (1) e (2), sendo m a vazão mássica, r a </a:t>
            </a:r>
            <a:r>
              <a:rPr lang="pt-BR" dirty="0" smtClean="0"/>
              <a:t>densidade do </a:t>
            </a:r>
            <a:r>
              <a:rPr lang="pt-BR" dirty="0"/>
              <a:t>fluido, V a velocidade média do escoamento e A </a:t>
            </a:r>
            <a:r>
              <a:rPr lang="pt-BR" dirty="0" err="1"/>
              <a:t>a</a:t>
            </a:r>
            <a:r>
              <a:rPr lang="pt-BR" dirty="0"/>
              <a:t> área de seção transversal do medidor, </a:t>
            </a:r>
            <a:r>
              <a:rPr lang="pt-BR" dirty="0" smtClean="0"/>
              <a:t>em diferentes </a:t>
            </a:r>
            <a:r>
              <a:rPr lang="pt-BR" dirty="0"/>
              <a:t>posições axiais: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512" y="4429132"/>
            <a:ext cx="5937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Equação Energia entre as seções (1) e (2), sendo p a pressão estática. Notar que o </a:t>
            </a:r>
            <a:r>
              <a:rPr lang="pt-BR" dirty="0" smtClean="0"/>
              <a:t>medidor está </a:t>
            </a:r>
            <a:r>
              <a:rPr lang="pt-BR" dirty="0"/>
              <a:t>colocado na horizontal; se o escoamento for vertical ou inclinado, a energia associada à ação </a:t>
            </a:r>
            <a:r>
              <a:rPr lang="pt-BR" dirty="0" smtClean="0"/>
              <a:t>do campo </a:t>
            </a:r>
            <a:r>
              <a:rPr lang="pt-BR" dirty="0"/>
              <a:t>gravitacional deve ser considerada):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5286388"/>
            <a:ext cx="322966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214950"/>
            <a:ext cx="5214974" cy="86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Fluido Compressível (escoamento ainda idealizado)</a:t>
            </a:r>
          </a:p>
          <a:p>
            <a:pPr algn="just"/>
            <a:r>
              <a:rPr lang="pt-BR" dirty="0"/>
              <a:t>Premissas simplificadoras:</a:t>
            </a:r>
          </a:p>
          <a:p>
            <a:pPr algn="just"/>
            <a:r>
              <a:rPr lang="pt-BR" dirty="0"/>
              <a:t>• O escoamento é unidimensional</a:t>
            </a:r>
          </a:p>
          <a:p>
            <a:pPr algn="just"/>
            <a:r>
              <a:rPr lang="pt-BR" dirty="0"/>
              <a:t>• O regime é permanente</a:t>
            </a:r>
          </a:p>
          <a:p>
            <a:pPr algn="just"/>
            <a:r>
              <a:rPr lang="pt-BR" dirty="0"/>
              <a:t>• O fluido </a:t>
            </a:r>
            <a:r>
              <a:rPr lang="pt-BR" dirty="0" smtClean="0"/>
              <a:t>compressível </a:t>
            </a:r>
            <a:r>
              <a:rPr lang="pt-BR" dirty="0"/>
              <a:t>é um gás </a:t>
            </a:r>
            <a:r>
              <a:rPr lang="pt-BR" dirty="0" smtClean="0"/>
              <a:t>perfeito</a:t>
            </a:r>
          </a:p>
          <a:p>
            <a:pPr algn="just"/>
            <a:r>
              <a:rPr lang="pt-BR" dirty="0"/>
              <a:t>• O escoamento é </a:t>
            </a:r>
            <a:r>
              <a:rPr lang="pt-BR" dirty="0" err="1"/>
              <a:t>isoentrópico</a:t>
            </a:r>
            <a:r>
              <a:rPr lang="pt-BR" dirty="0"/>
              <a:t> (sem atrito e troca de calor)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i="1" dirty="0"/>
              <a:t>Relações Termodinâmicas:</a:t>
            </a:r>
          </a:p>
          <a:p>
            <a:pPr algn="just"/>
            <a:r>
              <a:rPr lang="pt-BR" dirty="0"/>
              <a:t>(</a:t>
            </a:r>
            <a:r>
              <a:rPr lang="pt-BR" dirty="0" err="1"/>
              <a:t>Cp</a:t>
            </a:r>
            <a:r>
              <a:rPr lang="pt-BR" dirty="0"/>
              <a:t> é o calor específico a pressão constante, Cv é o calor específico a volume constante, T </a:t>
            </a:r>
            <a:r>
              <a:rPr lang="pt-BR" dirty="0" smtClean="0"/>
              <a:t>é a </a:t>
            </a:r>
            <a:r>
              <a:rPr lang="pt-BR" dirty="0"/>
              <a:t>temperatura absoluta e R é a constante dos gases)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57694"/>
            <a:ext cx="28015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286256"/>
            <a:ext cx="388286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Equação da continuidade entre as seções (1) e (2</a:t>
            </a:r>
            <a:r>
              <a:rPr lang="pt-BR" dirty="0" smtClean="0"/>
              <a:t>):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Equação da energia entre as seções (1) e (2</a:t>
            </a:r>
            <a:r>
              <a:rPr lang="pt-BR" dirty="0" smtClean="0"/>
              <a:t>):</a:t>
            </a:r>
          </a:p>
          <a:p>
            <a:pPr algn="just">
              <a:buNone/>
            </a:pPr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5" y="2285992"/>
            <a:ext cx="394950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443" y="3786190"/>
            <a:ext cx="3662821" cy="79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Combinando as equações e as relações termodinâmicas, resulta: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sendo r = (P2 / P1).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96" y="2786058"/>
            <a:ext cx="7610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Medição de Vazão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medidor de vazão é um instrumento capaz de medir a massa (medidor de vazão mássica</a:t>
            </a:r>
            <a:r>
              <a:rPr lang="pt-BR" dirty="0" smtClean="0"/>
              <a:t>) ou </a:t>
            </a:r>
            <a:r>
              <a:rPr lang="pt-BR" dirty="0"/>
              <a:t>o volume de um fluido (medidor de vazão volumétrica) que escoa em uma tubulação ou um </a:t>
            </a:r>
            <a:r>
              <a:rPr lang="pt-BR" dirty="0" smtClean="0"/>
              <a:t>canal em </a:t>
            </a:r>
            <a:r>
              <a:rPr lang="pt-BR" dirty="0"/>
              <a:t>um determinado intervalo de tempo.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dirty="0"/>
              <a:t>O Fator de Expansão, </a:t>
            </a:r>
            <a:r>
              <a:rPr lang="pt-BR" b="1" i="1" dirty="0" smtClean="0"/>
              <a:t>Y</a:t>
            </a:r>
          </a:p>
          <a:p>
            <a:pPr algn="just">
              <a:buNone/>
            </a:pPr>
            <a:r>
              <a:rPr lang="pt-BR" dirty="0"/>
              <a:t>Para bocais e </a:t>
            </a:r>
            <a:r>
              <a:rPr lang="pt-BR" dirty="0" err="1"/>
              <a:t>venturis</a:t>
            </a:r>
            <a:r>
              <a:rPr lang="pt-BR" dirty="0"/>
              <a:t> vale a relação </a:t>
            </a:r>
            <a:r>
              <a:rPr lang="pt-BR" dirty="0" err="1"/>
              <a:t>isoentrópica</a:t>
            </a:r>
            <a:r>
              <a:rPr lang="pt-BR" dirty="0"/>
              <a:t> 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66" y="3714751"/>
            <a:ext cx="8021148" cy="17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 algn="just"/>
            <a:r>
              <a:rPr lang="pt-BR" dirty="0"/>
              <a:t>Para placas de orifício, devido à contração abrupta, uma aproximação </a:t>
            </a:r>
            <a:r>
              <a:rPr lang="pt-BR" dirty="0" err="1"/>
              <a:t>uni-dimensional</a:t>
            </a:r>
            <a:r>
              <a:rPr lang="pt-BR" dirty="0"/>
              <a:t> não </a:t>
            </a:r>
            <a:r>
              <a:rPr lang="pt-BR" dirty="0" smtClean="0"/>
              <a:t>é adequada</a:t>
            </a:r>
            <a:r>
              <a:rPr lang="pt-BR" dirty="0"/>
              <a:t>. Devem ser consideradas as contrações nas direções axial (a predominante nos bocais </a:t>
            </a:r>
            <a:r>
              <a:rPr lang="pt-BR" dirty="0" smtClean="0"/>
              <a:t>e </a:t>
            </a:r>
            <a:r>
              <a:rPr lang="pt-BR" dirty="0" err="1" smtClean="0"/>
              <a:t>venturis</a:t>
            </a:r>
            <a:r>
              <a:rPr lang="pt-BR" dirty="0"/>
              <a:t>) e também radial.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176" y="2571744"/>
            <a:ext cx="582310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Escoamento em </a:t>
            </a:r>
            <a:r>
              <a:rPr lang="pt-BR" b="1" dirty="0" err="1"/>
              <a:t>venturi</a:t>
            </a:r>
            <a:r>
              <a:rPr lang="pt-BR" b="1" dirty="0"/>
              <a:t>: à esquerda, V= 0,4 m/s; à direita, V = 2,0 m/s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33687"/>
            <a:ext cx="9144000" cy="291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Escoamento em placa de orifício, Rey = 4300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2333594"/>
            <a:ext cx="6786610" cy="452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i="1" dirty="0"/>
              <a:t>Qual é a relação que existe entre a vazão real que escoa através do medidor e a </a:t>
            </a:r>
            <a:r>
              <a:rPr lang="pt-BR" b="1" i="1" dirty="0" smtClean="0"/>
              <a:t>vazão calculada </a:t>
            </a:r>
            <a:r>
              <a:rPr lang="pt-BR" b="1" i="1" dirty="0"/>
              <a:t>pelo modelo teórico (no caso de um escoamento incompressível)?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modelo teórico não representa os efeitos de compressibilidade e </a:t>
            </a:r>
            <a:r>
              <a:rPr lang="pt-BR" dirty="0" err="1"/>
              <a:t>multi-dimensionais</a:t>
            </a:r>
            <a:r>
              <a:rPr lang="pt-BR" dirty="0"/>
              <a:t> (</a:t>
            </a:r>
            <a:r>
              <a:rPr lang="pt-BR" dirty="0" smtClean="0"/>
              <a:t>por ser </a:t>
            </a:r>
            <a:r>
              <a:rPr lang="pt-BR" dirty="0"/>
              <a:t>unidimensional) do escoamento. Ademais, não expressa os efeitos viscosos e/ou turbulentos </a:t>
            </a:r>
            <a:r>
              <a:rPr lang="pt-BR" dirty="0" smtClean="0"/>
              <a:t>do escoamento</a:t>
            </a:r>
            <a:r>
              <a:rPr lang="pt-BR" dirty="0"/>
              <a:t>!!</a:t>
            </a:r>
          </a:p>
          <a:p>
            <a:pPr algn="just"/>
            <a:r>
              <a:rPr lang="pt-BR" dirty="0"/>
              <a:t>A análise dimensional do fenômeno indica que há seis (6) variáveis significativas para </a:t>
            </a:r>
            <a:r>
              <a:rPr lang="pt-BR" dirty="0" smtClean="0"/>
              <a:t>a análise </a:t>
            </a:r>
            <a:r>
              <a:rPr lang="pt-BR" dirty="0"/>
              <a:t>do processo. Assim, se 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1434" y="5857891"/>
            <a:ext cx="6392002" cy="100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 </a:t>
            </a:r>
            <a:r>
              <a:rPr lang="pt-BR" dirty="0"/>
              <a:t>6 </a:t>
            </a:r>
            <a:r>
              <a:rPr lang="pt-BR" dirty="0" smtClean="0"/>
              <a:t>variáveis do slide anterior </a:t>
            </a:r>
            <a:r>
              <a:rPr lang="pt-BR" dirty="0"/>
              <a:t>têm 3 dimensões e, </a:t>
            </a:r>
            <a:r>
              <a:rPr lang="pt-BR" dirty="0" err="1"/>
              <a:t>consequentemente</a:t>
            </a:r>
            <a:r>
              <a:rPr lang="pt-BR" dirty="0"/>
              <a:t>, teremos três números </a:t>
            </a:r>
            <a:r>
              <a:rPr lang="pt-BR" dirty="0" smtClean="0"/>
              <a:t>adimensionais (</a:t>
            </a:r>
            <a:r>
              <a:rPr lang="pt-BR" dirty="0"/>
              <a:t>lembram-se do Teorema dos II de </a:t>
            </a:r>
            <a:r>
              <a:rPr lang="pt-BR" dirty="0" err="1"/>
              <a:t>Buckingham</a:t>
            </a:r>
            <a:r>
              <a:rPr lang="pt-BR" dirty="0"/>
              <a:t>, lá da Análise Dimensional</a:t>
            </a:r>
            <a:r>
              <a:rPr lang="pt-BR" dirty="0" smtClean="0"/>
              <a:t>?):</a:t>
            </a:r>
          </a:p>
          <a:p>
            <a:pPr algn="just"/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0" y="4214818"/>
            <a:ext cx="8584686" cy="191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Na relação funcional acima, Cd é o chamado coeficiente de descarga do medidor, b é </a:t>
            </a:r>
            <a:r>
              <a:rPr lang="pt-BR" dirty="0" smtClean="0"/>
              <a:t>a conhecida </a:t>
            </a:r>
            <a:r>
              <a:rPr lang="pt-BR" dirty="0"/>
              <a:t>razão de diâmetros tubulação/placa e Re é o número de Reynolds do escoamento na </a:t>
            </a:r>
            <a:r>
              <a:rPr lang="pt-BR" dirty="0" smtClean="0"/>
              <a:t>placa (</a:t>
            </a:r>
            <a:r>
              <a:rPr lang="pt-BR" dirty="0"/>
              <a:t>referido ao diâmetro da garganta da placa) (</a:t>
            </a:r>
            <a:r>
              <a:rPr lang="pt-BR" i="1" dirty="0" err="1"/>
              <a:t>Vd</a:t>
            </a:r>
            <a:r>
              <a:rPr lang="pt-BR" i="1" dirty="0"/>
              <a:t> </a:t>
            </a:r>
            <a:r>
              <a:rPr lang="pt-BR" b="1" i="1" dirty="0" smtClean="0"/>
              <a:t>/</a:t>
            </a:r>
            <a:r>
              <a:rPr lang="el-GR" b="1" i="1" dirty="0" smtClean="0"/>
              <a:t>ν</a:t>
            </a:r>
            <a:r>
              <a:rPr lang="pt-BR" b="1" i="1" dirty="0" smtClean="0"/>
              <a:t> </a:t>
            </a:r>
            <a:r>
              <a:rPr lang="pt-BR" b="1" i="1" dirty="0"/>
              <a:t>) ou </a:t>
            </a:r>
            <a:r>
              <a:rPr lang="pt-BR" b="1" i="1" dirty="0" smtClean="0"/>
              <a:t>(</a:t>
            </a:r>
            <a:r>
              <a:rPr lang="el-GR" b="1" i="1" dirty="0" smtClean="0"/>
              <a:t>ρ</a:t>
            </a:r>
            <a:r>
              <a:rPr lang="pt-BR" b="1" i="1" dirty="0" smtClean="0"/>
              <a:t> </a:t>
            </a:r>
            <a:r>
              <a:rPr lang="pt-BR" b="1" i="1" dirty="0" err="1"/>
              <a:t>Vd</a:t>
            </a:r>
            <a:r>
              <a:rPr lang="pt-BR" b="1" i="1" dirty="0"/>
              <a:t> /μ ) , onde </a:t>
            </a:r>
            <a:r>
              <a:rPr lang="el-GR" b="1" i="1" dirty="0" smtClean="0"/>
              <a:t>ν</a:t>
            </a:r>
            <a:r>
              <a:rPr lang="pt-BR" b="1" i="1" dirty="0" smtClean="0"/>
              <a:t> </a:t>
            </a:r>
            <a:r>
              <a:rPr lang="pt-BR" b="1" i="1" dirty="0"/>
              <a:t>é a </a:t>
            </a:r>
            <a:r>
              <a:rPr lang="pt-BR" b="1" i="1" dirty="0" smtClean="0"/>
              <a:t>viscosidade </a:t>
            </a:r>
            <a:r>
              <a:rPr lang="pt-BR" dirty="0" smtClean="0"/>
              <a:t>cinemática </a:t>
            </a:r>
            <a:r>
              <a:rPr lang="pt-BR" dirty="0"/>
              <a:t>e μ é a viscosidade dinâmica. Lembrar que a viscosidade é a razão entre a </a:t>
            </a:r>
            <a:r>
              <a:rPr lang="pt-BR" dirty="0" smtClean="0"/>
              <a:t>viscosidade dinâmica </a:t>
            </a:r>
            <a:r>
              <a:rPr lang="pt-BR" dirty="0"/>
              <a:t>e a densidade do fluido</a:t>
            </a:r>
            <a:r>
              <a:rPr lang="pt-BR" dirty="0" smtClean="0"/>
              <a:t>:</a:t>
            </a:r>
          </a:p>
          <a:p>
            <a:pPr algn="just"/>
            <a:r>
              <a:rPr lang="el-GR" b="1" i="1" dirty="0" smtClean="0"/>
              <a:t>ν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el-GR" dirty="0"/>
              <a:t>μ </a:t>
            </a:r>
            <a:r>
              <a:rPr lang="el-GR" b="1" dirty="0"/>
              <a:t>/ </a:t>
            </a:r>
            <a:r>
              <a:rPr lang="el-GR" b="1" i="1" dirty="0" smtClean="0"/>
              <a:t>ρ</a:t>
            </a:r>
            <a:r>
              <a:rPr lang="pt-BR" b="1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Vazão Real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Como sempre fazemos na engenharia, quando um </a:t>
            </a:r>
            <a:r>
              <a:rPr lang="pt-BR" dirty="0" smtClean="0"/>
              <a:t>cálculo exato </a:t>
            </a:r>
            <a:r>
              <a:rPr lang="pt-BR" dirty="0"/>
              <a:t>de um processo não é possível de ser feito: multiplica-se o valor que resulta da análise de </a:t>
            </a:r>
            <a:r>
              <a:rPr lang="pt-BR" dirty="0" smtClean="0"/>
              <a:t>um processo </a:t>
            </a:r>
            <a:r>
              <a:rPr lang="pt-BR" dirty="0"/>
              <a:t>idealizado por um coeficiente. Neste caso, o Coeficiente de Descarga, Cd. Assim, a </a:t>
            </a:r>
            <a:r>
              <a:rPr lang="pt-BR" dirty="0" smtClean="0"/>
              <a:t>vazão real </a:t>
            </a:r>
            <a:r>
              <a:rPr lang="pt-BR" dirty="0"/>
              <a:t>é, então, no caso de um escoamento incompressível, o resultado do produto da vazão </a:t>
            </a:r>
            <a:r>
              <a:rPr lang="pt-BR" dirty="0" smtClean="0"/>
              <a:t>teórica (</a:t>
            </a:r>
            <a:r>
              <a:rPr lang="pt-BR" dirty="0"/>
              <a:t>para um escoamento incompressível) pelo coeficiente de descarga: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643578"/>
            <a:ext cx="43577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Para o caso mais geral de um escoamento compressível, a vazão real é o produto da </a:t>
            </a:r>
            <a:r>
              <a:rPr lang="pt-BR" dirty="0" smtClean="0"/>
              <a:t>vazão teórica </a:t>
            </a:r>
            <a:r>
              <a:rPr lang="pt-BR" dirty="0"/>
              <a:t>com o coeficientes de descarga e o fator de compressibilidade. Assim, são incorporados </a:t>
            </a:r>
            <a:r>
              <a:rPr lang="pt-BR" dirty="0" smtClean="0"/>
              <a:t>os efeitos </a:t>
            </a:r>
            <a:r>
              <a:rPr lang="pt-BR" dirty="0"/>
              <a:t>da viscosidade do fluido de trabalho e da compressibilidade do escoamento: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929198"/>
            <a:ext cx="531461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Medidor-separador </a:t>
            </a:r>
            <a:r>
              <a:rPr lang="pt-BR" b="1" dirty="0" err="1"/>
              <a:t>multifásico</a:t>
            </a:r>
            <a:r>
              <a:rPr lang="pt-BR" b="1" dirty="0"/>
              <a:t> (gás+líquido) da Agar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857916" cy="496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coeficiente de descarga é determinado experimentalmente como uma função de b (a </a:t>
            </a:r>
            <a:r>
              <a:rPr lang="pt-BR" dirty="0" smtClean="0"/>
              <a:t>razão dos </a:t>
            </a:r>
            <a:r>
              <a:rPr lang="pt-BR" dirty="0"/>
              <a:t>diâmetros expressa a geometria do medidor) e do número de Reynolds, Re (isto é, uma </a:t>
            </a:r>
            <a:r>
              <a:rPr lang="pt-BR" dirty="0" smtClean="0"/>
              <a:t>escala relativa </a:t>
            </a:r>
            <a:r>
              <a:rPr lang="pt-BR" dirty="0"/>
              <a:t>entre a os efeitos inerciais e viscosos do escoamento):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636"/>
            <a:ext cx="613405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coeficiente de expansão, que também pode ser determinado experimentalmente, </a:t>
            </a:r>
            <a:r>
              <a:rPr lang="pt-BR" dirty="0" smtClean="0"/>
              <a:t>depende também </a:t>
            </a:r>
            <a:r>
              <a:rPr lang="pt-BR" dirty="0"/>
              <a:t>das características </a:t>
            </a:r>
            <a:r>
              <a:rPr lang="pt-BR" dirty="0" err="1"/>
              <a:t>geometricas</a:t>
            </a:r>
            <a:r>
              <a:rPr lang="pt-BR" dirty="0"/>
              <a:t> do medidor </a:t>
            </a:r>
            <a:r>
              <a:rPr lang="pt-BR" dirty="0" smtClean="0"/>
              <a:t>(b), </a:t>
            </a:r>
            <a:r>
              <a:rPr lang="pt-BR" dirty="0"/>
              <a:t>de características do fluido de trabalho ( k </a:t>
            </a:r>
            <a:r>
              <a:rPr lang="pt-BR" dirty="0" smtClean="0"/>
              <a:t>) e </a:t>
            </a:r>
            <a:r>
              <a:rPr lang="pt-BR" dirty="0"/>
              <a:t>de condições operacionais do medidor ( r = P2 / P1):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0" y="4786322"/>
            <a:ext cx="88821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Placa de Orifício: Detalhes Geométricos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600" b="1" dirty="0"/>
              <a:t>Orifício Concêntrico. Tomada de Pressão: Flange ou (1D e 1/2D, montante e jusante)</a:t>
            </a:r>
            <a:endParaRPr lang="pt-BR" sz="1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116"/>
            <a:ext cx="567961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Em tubulações transportando particulado sólido em suspensão (concentração baixa!!), </a:t>
            </a:r>
            <a:r>
              <a:rPr lang="pt-BR" dirty="0" smtClean="0"/>
              <a:t>utiliza-se orifícios </a:t>
            </a:r>
            <a:r>
              <a:rPr lang="pt-BR" dirty="0"/>
              <a:t>excêntricos ou segmentados para evitar deposição de material</a:t>
            </a:r>
            <a:r>
              <a:rPr lang="pt-BR" dirty="0" smtClean="0"/>
              <a:t>:</a:t>
            </a:r>
          </a:p>
          <a:p>
            <a:pPr algn="just"/>
            <a:endParaRPr lang="pt-BR" sz="1600" b="1" dirty="0" smtClean="0"/>
          </a:p>
          <a:p>
            <a:pPr algn="just"/>
            <a:endParaRPr lang="pt-BR" sz="1600" b="1" dirty="0"/>
          </a:p>
          <a:p>
            <a:pPr algn="just"/>
            <a:endParaRPr lang="pt-BR" sz="1600" b="1" dirty="0" smtClean="0"/>
          </a:p>
          <a:p>
            <a:pPr algn="just"/>
            <a:endParaRPr lang="pt-BR" sz="1600" b="1" dirty="0"/>
          </a:p>
          <a:p>
            <a:pPr algn="just"/>
            <a:endParaRPr lang="pt-BR" sz="1600" b="1" dirty="0" smtClean="0"/>
          </a:p>
          <a:p>
            <a:pPr algn="just"/>
            <a:endParaRPr lang="pt-BR" sz="1600" b="1" dirty="0"/>
          </a:p>
          <a:p>
            <a:pPr algn="just"/>
            <a:endParaRPr lang="pt-BR" sz="1600" b="1" dirty="0" smtClean="0"/>
          </a:p>
          <a:p>
            <a:pPr algn="just"/>
            <a:endParaRPr lang="pt-BR" sz="1600" b="1" dirty="0"/>
          </a:p>
          <a:p>
            <a:pPr algn="just"/>
            <a:r>
              <a:rPr lang="pt-BR" sz="1600" b="1" dirty="0" smtClean="0"/>
              <a:t>Orifícios </a:t>
            </a:r>
            <a:r>
              <a:rPr lang="pt-BR" sz="1600" b="1" dirty="0"/>
              <a:t>excêntricos ou segmentados para evitar deposição de material</a:t>
            </a:r>
            <a:endParaRPr lang="pt-BR" sz="1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671557"/>
            <a:ext cx="3953938" cy="211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Coeficiente de Descarga: Placas de </a:t>
            </a:r>
            <a:r>
              <a:rPr lang="pt-BR" b="1" dirty="0" smtClean="0"/>
              <a:t>Orifício</a:t>
            </a:r>
          </a:p>
          <a:p>
            <a:pPr algn="just"/>
            <a:r>
              <a:rPr lang="pt-BR" dirty="0"/>
              <a:t>Os valores típicos do coeficiente de descarga para placas de orifício, nas </a:t>
            </a:r>
            <a:r>
              <a:rPr lang="pt-BR" dirty="0" smtClean="0"/>
              <a:t>condições aconselhadas </a:t>
            </a:r>
            <a:r>
              <a:rPr lang="pt-BR" dirty="0"/>
              <a:t>de aplicação ( Re= </a:t>
            </a:r>
            <a:r>
              <a:rPr lang="pt-BR" dirty="0" smtClean="0"/>
              <a:t>(</a:t>
            </a:r>
            <a:r>
              <a:rPr lang="el-GR" dirty="0" smtClean="0"/>
              <a:t>ρ</a:t>
            </a:r>
            <a:r>
              <a:rPr lang="pt-BR" dirty="0" smtClean="0"/>
              <a:t> </a:t>
            </a:r>
            <a:r>
              <a:rPr lang="pt-BR" i="1" dirty="0" err="1"/>
              <a:t>Vd</a:t>
            </a:r>
            <a:r>
              <a:rPr lang="pt-BR" i="1" dirty="0"/>
              <a:t> </a:t>
            </a:r>
            <a:r>
              <a:rPr lang="pt-BR" b="1" i="1" dirty="0"/>
              <a:t>/μ ) &gt; 10000 ), estão entre 0,6 e 0,7 .</a:t>
            </a:r>
            <a:endParaRPr lang="pt-BR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050937" cy="55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i="1" dirty="0"/>
              <a:t>Como saber o Cd de uma placa de orifício (ou qualquer outro medidor por obstrução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1. construindo o seu medidor de obstrução de acordo com normas (ASME, ASHRAE, HEI, ISO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r>
              <a:rPr lang="pt-BR" dirty="0"/>
              <a:t>), as quais publicam os valores de Cd, curvas de Cd com Re, etc. Neste caso, devem </a:t>
            </a:r>
            <a:r>
              <a:rPr lang="pt-BR" dirty="0" smtClean="0"/>
              <a:t>ser observados </a:t>
            </a:r>
            <a:r>
              <a:rPr lang="pt-BR" dirty="0"/>
              <a:t>rigorosamente a tolerância de fabricação </a:t>
            </a:r>
            <a:r>
              <a:rPr lang="pt-BR" dirty="0" smtClean="0"/>
              <a:t>(</a:t>
            </a:r>
            <a:r>
              <a:rPr lang="pt-BR" dirty="0" err="1" smtClean="0"/>
              <a:t>exêntricidade</a:t>
            </a:r>
            <a:r>
              <a:rPr lang="pt-BR" dirty="0"/>
              <a:t>, circularidade</a:t>
            </a:r>
            <a:r>
              <a:rPr lang="pt-BR" dirty="0" smtClean="0"/>
              <a:t>, </a:t>
            </a:r>
            <a:r>
              <a:rPr lang="pt-BR" dirty="0" err="1"/>
              <a:t>planicidade</a:t>
            </a:r>
            <a:r>
              <a:rPr lang="pt-BR" dirty="0"/>
              <a:t>, rugosidade), o posicionamento das tomadas de pressão, a especificação </a:t>
            </a:r>
            <a:r>
              <a:rPr lang="pt-BR" dirty="0" smtClean="0"/>
              <a:t>do material </a:t>
            </a:r>
            <a:r>
              <a:rPr lang="pt-BR" dirty="0"/>
              <a:t>selecionado, etc.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2. determinando-o experimentalmente (veja a seguir um esquema de circuito de </a:t>
            </a:r>
            <a:r>
              <a:rPr lang="pt-BR" dirty="0" smtClean="0"/>
              <a:t>aferição gravimétrico </a:t>
            </a:r>
            <a:r>
              <a:rPr lang="pt-BR" dirty="0"/>
              <a:t>para ensaio de medidores de vazão de </a:t>
            </a:r>
            <a:r>
              <a:rPr lang="pt-BR" dirty="0" smtClean="0"/>
              <a:t>líquido)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742"/>
            <a:ext cx="9144000" cy="638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Conversão de Unidades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vazão é volumétrica (volume na unidade </a:t>
            </a:r>
            <a:r>
              <a:rPr lang="pt-BR" dirty="0" smtClean="0"/>
              <a:t>de tempo</a:t>
            </a:r>
            <a:r>
              <a:rPr lang="pt-BR" dirty="0"/>
              <a:t>, usualmente representada por Q) ou mássica (massa na unidade de tempo, muitas </a:t>
            </a:r>
            <a:r>
              <a:rPr lang="pt-BR" dirty="0" smtClean="0"/>
              <a:t>vezes representadas </a:t>
            </a:r>
            <a:r>
              <a:rPr lang="pt-BR" dirty="0"/>
              <a:t>por m ou M).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02" y="3643314"/>
            <a:ext cx="377432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14752"/>
            <a:ext cx="4298673" cy="30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Condição Padrão e Intervalo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Em medição de gases ou vapores (isto é, fluidos altamente compressíveis), é comum que </a:t>
            </a:r>
            <a:r>
              <a:rPr lang="pt-BR" dirty="0" smtClean="0"/>
              <a:t>a vazão </a:t>
            </a:r>
            <a:r>
              <a:rPr lang="pt-BR" dirty="0"/>
              <a:t>volumétrica seja referenciada a uma certa condição específica de pressão e temperatura. </a:t>
            </a:r>
            <a:r>
              <a:rPr lang="pt-BR" dirty="0" smtClean="0"/>
              <a:t>Esta condição </a:t>
            </a:r>
            <a:r>
              <a:rPr lang="pt-BR" dirty="0"/>
              <a:t>é denominada de condição normal, condição standard ou condição padrão, dependendo </a:t>
            </a:r>
            <a:r>
              <a:rPr lang="pt-BR" dirty="0" smtClean="0"/>
              <a:t>dos valores </a:t>
            </a:r>
            <a:r>
              <a:rPr lang="pt-BR" dirty="0"/>
              <a:t>especificados de pressão e temperatura. Os valores de pressão mais utilizados </a:t>
            </a:r>
            <a:r>
              <a:rPr lang="pt-BR" dirty="0" smtClean="0"/>
              <a:t>como referência </a:t>
            </a:r>
            <a:r>
              <a:rPr lang="pt-BR" dirty="0"/>
              <a:t>são: 1,01325 Bar, isto é, 1 </a:t>
            </a:r>
            <a:r>
              <a:rPr lang="pt-BR" dirty="0" err="1"/>
              <a:t>atm</a:t>
            </a:r>
            <a:r>
              <a:rPr lang="pt-BR" dirty="0"/>
              <a:t>, ou 760 </a:t>
            </a:r>
            <a:r>
              <a:rPr lang="pt-BR" dirty="0" err="1"/>
              <a:t>mmHg</a:t>
            </a:r>
            <a:r>
              <a:rPr lang="pt-BR" dirty="0"/>
              <a:t> ou ainda 29,92 </a:t>
            </a:r>
            <a:r>
              <a:rPr lang="pt-BR" dirty="0" err="1"/>
              <a:t>inHg</a:t>
            </a:r>
            <a:r>
              <a:rPr lang="pt-BR" dirty="0"/>
              <a:t>. Os valores </a:t>
            </a:r>
            <a:r>
              <a:rPr lang="pt-BR" dirty="0" smtClean="0"/>
              <a:t>de temperaturas </a:t>
            </a:r>
            <a:r>
              <a:rPr lang="pt-BR" dirty="0"/>
              <a:t>mais utilizados como referência são: 0ºC, 15ºC ou 60ºF (15,55ºC).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condição de referência que é usualmente designada de </a:t>
            </a:r>
            <a:r>
              <a:rPr lang="pt-BR" b="1" i="1" dirty="0"/>
              <a:t>CNTP (isto é, Condição Normal </a:t>
            </a:r>
            <a:r>
              <a:rPr lang="pt-BR" b="1" i="1" dirty="0" smtClean="0"/>
              <a:t>de Temperatura </a:t>
            </a:r>
            <a:r>
              <a:rPr lang="pt-BR" b="1" i="1" dirty="0"/>
              <a:t>e Pressão) tem os valores respectivos de pressão e temperatura dados por: ( 1 Bar ; </a:t>
            </a:r>
            <a:r>
              <a:rPr lang="pt-BR" b="1" i="1" dirty="0" smtClean="0"/>
              <a:t>0 </a:t>
            </a:r>
            <a:r>
              <a:rPr lang="pt-BR" dirty="0" smtClean="0"/>
              <a:t>ºC </a:t>
            </a:r>
            <a:r>
              <a:rPr lang="pt-BR" dirty="0"/>
              <a:t>). A condição de referência que é usualmente designada de Condição Padrão (ou ainda </a:t>
            </a:r>
            <a:r>
              <a:rPr lang="pt-BR" dirty="0" smtClean="0"/>
              <a:t>Condição Standard</a:t>
            </a:r>
            <a:r>
              <a:rPr lang="pt-BR" dirty="0"/>
              <a:t>) tem os valores ( 1 Bar ; 60 ºF 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Medidores por Obstrução de Área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Relação funcional dos medidores por obstrução de área (vazão em função da </a:t>
            </a:r>
            <a:r>
              <a:rPr lang="pt-BR" dirty="0" smtClean="0"/>
              <a:t>variação pressão): onde </a:t>
            </a:r>
            <a:r>
              <a:rPr lang="pt-BR" dirty="0"/>
              <a:t>Q (a vazão volumétrica, ou m, a vazão mássica) é a vazão e </a:t>
            </a:r>
            <a:r>
              <a:rPr lang="el-GR" dirty="0" smtClean="0"/>
              <a:t>Δ</a:t>
            </a:r>
            <a:r>
              <a:rPr lang="pt-BR" i="1" dirty="0" smtClean="0"/>
              <a:t>P </a:t>
            </a:r>
            <a:r>
              <a:rPr lang="pt-BR" i="1" dirty="0"/>
              <a:t>é a diferença de </a:t>
            </a:r>
            <a:r>
              <a:rPr lang="pt-BR" i="1" dirty="0" smtClean="0"/>
              <a:t>pressão </a:t>
            </a:r>
            <a:r>
              <a:rPr lang="pt-BR" dirty="0" smtClean="0"/>
              <a:t>provocado </a:t>
            </a:r>
            <a:r>
              <a:rPr lang="pt-BR" dirty="0"/>
              <a:t>pelo escoamento do fluido de trabalho através do medidor (variação da energia </a:t>
            </a:r>
            <a:r>
              <a:rPr lang="pt-BR" dirty="0" smtClean="0"/>
              <a:t>específica do </a:t>
            </a:r>
            <a:r>
              <a:rPr lang="pt-BR" dirty="0"/>
              <a:t>escoamento entre a entrada e a "garganta", isto é, a seção de área restringida do medidor</a:t>
            </a:r>
            <a:r>
              <a:rPr lang="pt-BR" dirty="0" smtClean="0"/>
              <a:t>).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4" y="3214686"/>
            <a:ext cx="912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71678"/>
            <a:ext cx="17243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4"/>
            <a:ext cx="8762817" cy="69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1355</Words>
  <Application>Microsoft Office PowerPoint</Application>
  <PresentationFormat>Apresentação na tela (4:3)</PresentationFormat>
  <Paragraphs>74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INSTRUMENTAÇÃO</vt:lpstr>
      <vt:lpstr>Medição de Vazão</vt:lpstr>
      <vt:lpstr>Medidor-separador multifásico (gás+líquido) da Agar</vt:lpstr>
      <vt:lpstr>Conversão de Unidades</vt:lpstr>
      <vt:lpstr>Condição Padrão e Intervalo</vt:lpstr>
      <vt:lpstr>Slide 6</vt:lpstr>
      <vt:lpstr>Medidores por Obstrução de Área</vt:lpstr>
      <vt:lpstr>Slide 8</vt:lpstr>
      <vt:lpstr>Slide 9</vt:lpstr>
      <vt:lpstr>Slide 10</vt:lpstr>
      <vt:lpstr>Vazão Teórica</vt:lpstr>
      <vt:lpstr>Slide 12</vt:lpstr>
      <vt:lpstr>Representação da energia específicas em pontos distintos de um venturi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Vazão Real</vt:lpstr>
      <vt:lpstr>Slide 29</vt:lpstr>
      <vt:lpstr>Slide 30</vt:lpstr>
      <vt:lpstr>Slide 31</vt:lpstr>
      <vt:lpstr>Placa de Orifício: Detalhes Geométricos</vt:lpstr>
      <vt:lpstr>Slide 33</vt:lpstr>
      <vt:lpstr>Slide 34</vt:lpstr>
      <vt:lpstr>Slide 35</vt:lpstr>
      <vt:lpstr>Como saber o Cd de uma placa de orifício (ou qualquer outro medidor por obstrução</vt:lpstr>
      <vt:lpstr>Slide 37</vt:lpstr>
      <vt:lpstr>Slide 38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INSTRUMENTAÇÃO</dc:title>
  <dc:creator>ziaraeguia</dc:creator>
  <cp:lastModifiedBy>ziaraeguia</cp:lastModifiedBy>
  <cp:revision>5</cp:revision>
  <dcterms:created xsi:type="dcterms:W3CDTF">2019-03-19T14:03:46Z</dcterms:created>
  <dcterms:modified xsi:type="dcterms:W3CDTF">2019-03-19T14:47:14Z</dcterms:modified>
</cp:coreProperties>
</file>