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1DD25A9-330A-42AE-930E-EB35F8410194}" type="datetimeFigureOut">
              <a:rPr lang="pt-BR" smtClean="0"/>
              <a:t>02/06/2022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A465D9-CACF-4DB5-833A-83FBE468A1A3}" type="slidenum">
              <a:rPr lang="pt-BR" smtClean="0"/>
              <a:t>‹nº›</a:t>
            </a:fld>
            <a:endParaRPr lang="pt-BR"/>
          </a:p>
        </p:txBody>
      </p:sp>
    </p:spTree>
    <p:extLst>
      <p:ext uri="{BB962C8B-B14F-4D97-AF65-F5344CB8AC3E}">
        <p14:creationId xmlns:p14="http://schemas.microsoft.com/office/powerpoint/2010/main" val="2092563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1DD25A9-330A-42AE-930E-EB35F8410194}" type="datetimeFigureOut">
              <a:rPr lang="pt-BR" smtClean="0"/>
              <a:t>02/06/2022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A465D9-CACF-4DB5-833A-83FBE468A1A3}" type="slidenum">
              <a:rPr lang="pt-BR" smtClean="0"/>
              <a:t>‹nº›</a:t>
            </a:fld>
            <a:endParaRPr lang="pt-BR"/>
          </a:p>
        </p:txBody>
      </p:sp>
    </p:spTree>
    <p:extLst>
      <p:ext uri="{BB962C8B-B14F-4D97-AF65-F5344CB8AC3E}">
        <p14:creationId xmlns:p14="http://schemas.microsoft.com/office/powerpoint/2010/main" val="189933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1DD25A9-330A-42AE-930E-EB35F8410194}" type="datetimeFigureOut">
              <a:rPr lang="pt-BR" smtClean="0"/>
              <a:t>02/06/2022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A465D9-CACF-4DB5-833A-83FBE468A1A3}" type="slidenum">
              <a:rPr lang="pt-BR" smtClean="0"/>
              <a:t>‹nº›</a:t>
            </a:fld>
            <a:endParaRPr lang="pt-BR"/>
          </a:p>
        </p:txBody>
      </p:sp>
    </p:spTree>
    <p:extLst>
      <p:ext uri="{BB962C8B-B14F-4D97-AF65-F5344CB8AC3E}">
        <p14:creationId xmlns:p14="http://schemas.microsoft.com/office/powerpoint/2010/main" val="382259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1DD25A9-330A-42AE-930E-EB35F8410194}" type="datetimeFigureOut">
              <a:rPr lang="pt-BR" smtClean="0"/>
              <a:t>02/06/2022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A465D9-CACF-4DB5-833A-83FBE468A1A3}" type="slidenum">
              <a:rPr lang="pt-BR" smtClean="0"/>
              <a:t>‹nº›</a:t>
            </a:fld>
            <a:endParaRPr lang="pt-BR"/>
          </a:p>
        </p:txBody>
      </p:sp>
    </p:spTree>
    <p:extLst>
      <p:ext uri="{BB962C8B-B14F-4D97-AF65-F5344CB8AC3E}">
        <p14:creationId xmlns:p14="http://schemas.microsoft.com/office/powerpoint/2010/main" val="1863178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41DD25A9-330A-42AE-930E-EB35F8410194}" type="datetimeFigureOut">
              <a:rPr lang="pt-BR" smtClean="0"/>
              <a:t>02/06/2022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A465D9-CACF-4DB5-833A-83FBE468A1A3}" type="slidenum">
              <a:rPr lang="pt-BR" smtClean="0"/>
              <a:t>‹nº›</a:t>
            </a:fld>
            <a:endParaRPr lang="pt-BR"/>
          </a:p>
        </p:txBody>
      </p:sp>
    </p:spTree>
    <p:extLst>
      <p:ext uri="{BB962C8B-B14F-4D97-AF65-F5344CB8AC3E}">
        <p14:creationId xmlns:p14="http://schemas.microsoft.com/office/powerpoint/2010/main" val="2969319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1DD25A9-330A-42AE-930E-EB35F8410194}" type="datetimeFigureOut">
              <a:rPr lang="pt-BR" smtClean="0"/>
              <a:t>02/06/2022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3A465D9-CACF-4DB5-833A-83FBE468A1A3}" type="slidenum">
              <a:rPr lang="pt-BR" smtClean="0"/>
              <a:t>‹nº›</a:t>
            </a:fld>
            <a:endParaRPr lang="pt-BR"/>
          </a:p>
        </p:txBody>
      </p:sp>
    </p:spTree>
    <p:extLst>
      <p:ext uri="{BB962C8B-B14F-4D97-AF65-F5344CB8AC3E}">
        <p14:creationId xmlns:p14="http://schemas.microsoft.com/office/powerpoint/2010/main" val="3182468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1DD25A9-330A-42AE-930E-EB35F8410194}" type="datetimeFigureOut">
              <a:rPr lang="pt-BR" smtClean="0"/>
              <a:t>02/06/2022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3A465D9-CACF-4DB5-833A-83FBE468A1A3}" type="slidenum">
              <a:rPr lang="pt-BR" smtClean="0"/>
              <a:t>‹nº›</a:t>
            </a:fld>
            <a:endParaRPr lang="pt-BR"/>
          </a:p>
        </p:txBody>
      </p:sp>
    </p:spTree>
    <p:extLst>
      <p:ext uri="{BB962C8B-B14F-4D97-AF65-F5344CB8AC3E}">
        <p14:creationId xmlns:p14="http://schemas.microsoft.com/office/powerpoint/2010/main" val="2032320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41DD25A9-330A-42AE-930E-EB35F8410194}" type="datetimeFigureOut">
              <a:rPr lang="pt-BR" smtClean="0"/>
              <a:t>02/06/2022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3A465D9-CACF-4DB5-833A-83FBE468A1A3}" type="slidenum">
              <a:rPr lang="pt-BR" smtClean="0"/>
              <a:t>‹nº›</a:t>
            </a:fld>
            <a:endParaRPr lang="pt-BR"/>
          </a:p>
        </p:txBody>
      </p:sp>
    </p:spTree>
    <p:extLst>
      <p:ext uri="{BB962C8B-B14F-4D97-AF65-F5344CB8AC3E}">
        <p14:creationId xmlns:p14="http://schemas.microsoft.com/office/powerpoint/2010/main" val="105352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1DD25A9-330A-42AE-930E-EB35F8410194}" type="datetimeFigureOut">
              <a:rPr lang="pt-BR" smtClean="0"/>
              <a:t>02/06/2022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3A465D9-CACF-4DB5-833A-83FBE468A1A3}" type="slidenum">
              <a:rPr lang="pt-BR" smtClean="0"/>
              <a:t>‹nº›</a:t>
            </a:fld>
            <a:endParaRPr lang="pt-BR"/>
          </a:p>
        </p:txBody>
      </p:sp>
    </p:spTree>
    <p:extLst>
      <p:ext uri="{BB962C8B-B14F-4D97-AF65-F5344CB8AC3E}">
        <p14:creationId xmlns:p14="http://schemas.microsoft.com/office/powerpoint/2010/main" val="264998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1DD25A9-330A-42AE-930E-EB35F8410194}" type="datetimeFigureOut">
              <a:rPr lang="pt-BR" smtClean="0"/>
              <a:t>02/06/2022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3A465D9-CACF-4DB5-833A-83FBE468A1A3}" type="slidenum">
              <a:rPr lang="pt-BR" smtClean="0"/>
              <a:t>‹nº›</a:t>
            </a:fld>
            <a:endParaRPr lang="pt-BR"/>
          </a:p>
        </p:txBody>
      </p:sp>
    </p:spTree>
    <p:extLst>
      <p:ext uri="{BB962C8B-B14F-4D97-AF65-F5344CB8AC3E}">
        <p14:creationId xmlns:p14="http://schemas.microsoft.com/office/powerpoint/2010/main" val="400644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1DD25A9-330A-42AE-930E-EB35F8410194}" type="datetimeFigureOut">
              <a:rPr lang="pt-BR" smtClean="0"/>
              <a:t>02/06/2022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3A465D9-CACF-4DB5-833A-83FBE468A1A3}" type="slidenum">
              <a:rPr lang="pt-BR" smtClean="0"/>
              <a:t>‹nº›</a:t>
            </a:fld>
            <a:endParaRPr lang="pt-BR"/>
          </a:p>
        </p:txBody>
      </p:sp>
    </p:spTree>
    <p:extLst>
      <p:ext uri="{BB962C8B-B14F-4D97-AF65-F5344CB8AC3E}">
        <p14:creationId xmlns:p14="http://schemas.microsoft.com/office/powerpoint/2010/main" val="3159260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DD25A9-330A-42AE-930E-EB35F8410194}" type="datetimeFigureOut">
              <a:rPr lang="pt-BR" smtClean="0"/>
              <a:t>02/06/2022</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465D9-CACF-4DB5-833A-83FBE468A1A3}" type="slidenum">
              <a:rPr lang="pt-BR" smtClean="0"/>
              <a:t>‹nº›</a:t>
            </a:fld>
            <a:endParaRPr lang="pt-BR"/>
          </a:p>
        </p:txBody>
      </p:sp>
    </p:spTree>
    <p:extLst>
      <p:ext uri="{BB962C8B-B14F-4D97-AF65-F5344CB8AC3E}">
        <p14:creationId xmlns:p14="http://schemas.microsoft.com/office/powerpoint/2010/main" val="2280819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TRABALHO DE FISÍCA</a:t>
            </a:r>
            <a:endParaRPr lang="pt-BR" dirty="0"/>
          </a:p>
        </p:txBody>
      </p:sp>
      <p:sp>
        <p:nvSpPr>
          <p:cNvPr id="3" name="Subtítulo 2"/>
          <p:cNvSpPr>
            <a:spLocks noGrp="1"/>
          </p:cNvSpPr>
          <p:nvPr>
            <p:ph type="subTitle" idx="1"/>
          </p:nvPr>
        </p:nvSpPr>
        <p:spPr/>
        <p:txBody>
          <a:bodyPr>
            <a:normAutofit/>
          </a:bodyPr>
          <a:lstStyle/>
          <a:p>
            <a:r>
              <a:rPr lang="pt-BR" sz="4800" dirty="0" smtClean="0"/>
              <a:t>MIOPIA</a:t>
            </a:r>
            <a:endParaRPr lang="pt-BR" sz="4800" dirty="0"/>
          </a:p>
        </p:txBody>
      </p:sp>
    </p:spTree>
    <p:extLst>
      <p:ext uri="{BB962C8B-B14F-4D97-AF65-F5344CB8AC3E}">
        <p14:creationId xmlns:p14="http://schemas.microsoft.com/office/powerpoint/2010/main" val="86004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GRAU 3 </a:t>
            </a:r>
            <a:endParaRPr lang="pt-BR" dirty="0"/>
          </a:p>
        </p:txBody>
      </p:sp>
      <p:sp>
        <p:nvSpPr>
          <p:cNvPr id="3" name="Espaço Reservado para Conteúdo 2"/>
          <p:cNvSpPr>
            <a:spLocks noGrp="1"/>
          </p:cNvSpPr>
          <p:nvPr>
            <p:ph idx="1"/>
          </p:nvPr>
        </p:nvSpPr>
        <p:spPr/>
        <p:txBody>
          <a:bodyPr/>
          <a:lstStyle/>
          <a:p>
            <a:r>
              <a:rPr lang="pt-BR" dirty="0" smtClean="0"/>
              <a:t>ESSE GRAU JÁ É CONSEIDERADO O GRAU ALTO, COM 6,25 GRAUS, ESSAS PACIENTES TEM UMA ALTERAÇÃO NO COLÁGENO(TIPO DE FIBRA QUE FORMA O OLHO)  </a:t>
            </a:r>
            <a:endParaRPr lang="pt-BR" dirty="0"/>
          </a:p>
        </p:txBody>
      </p:sp>
    </p:spTree>
    <p:extLst>
      <p:ext uri="{BB962C8B-B14F-4D97-AF65-F5344CB8AC3E}">
        <p14:creationId xmlns:p14="http://schemas.microsoft.com/office/powerpoint/2010/main" val="860017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EXISTE UMA CURA PARA MIOPIA?</a:t>
            </a:r>
            <a:endParaRPr lang="pt-BR" dirty="0"/>
          </a:p>
        </p:txBody>
      </p:sp>
      <p:pic>
        <p:nvPicPr>
          <p:cNvPr id="5126" name="Picture 6" descr="https://cdn.e-konomista.pt/uploads/2017/08/quanto-custa-a-cirurgia-para-miopi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50063" y="1825625"/>
            <a:ext cx="6091873"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8702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5003" y="978794"/>
            <a:ext cx="10928797" cy="711894"/>
          </a:xfrm>
        </p:spPr>
        <p:txBody>
          <a:bodyPr>
            <a:noAutofit/>
          </a:bodyPr>
          <a:lstStyle/>
          <a:p>
            <a:r>
              <a:rPr lang="pt-BR" dirty="0" smtClean="0"/>
              <a:t>-NÃO  EXISTE UMA CURA PARA MIOPIA, MAS EXISTE O SEU TRATAMENTO QUE É FEITO COM DISPOSITIVOS COMO: ÓCULOS, LENTES DE CONTATO E A CIRURGÍA, AS LENTES DIVERGENTES SÃO USADAS PARA CORRIGIR ESSE ERRO </a:t>
            </a:r>
            <a:endParaRPr lang="pt-BR" dirty="0"/>
          </a:p>
        </p:txBody>
      </p:sp>
    </p:spTree>
    <p:extLst>
      <p:ext uri="{BB962C8B-B14F-4D97-AF65-F5344CB8AC3E}">
        <p14:creationId xmlns:p14="http://schemas.microsoft.com/office/powerpoint/2010/main" val="1342761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PERGUNTAS SOBRE A MIOPIA</a:t>
            </a:r>
            <a:endParaRPr lang="pt-BR" dirty="0"/>
          </a:p>
        </p:txBody>
      </p:sp>
    </p:spTree>
    <p:extLst>
      <p:ext uri="{BB962C8B-B14F-4D97-AF65-F5344CB8AC3E}">
        <p14:creationId xmlns:p14="http://schemas.microsoft.com/office/powerpoint/2010/main" val="37607159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 TIPO DE LENTES SÃO USADAS PARA CORRIGIR A MIOPIA?</a:t>
            </a:r>
            <a:endParaRPr lang="pt-BR" dirty="0"/>
          </a:p>
        </p:txBody>
      </p:sp>
      <p:sp>
        <p:nvSpPr>
          <p:cNvPr id="3" name="Espaço Reservado para Conteúdo 2"/>
          <p:cNvSpPr>
            <a:spLocks noGrp="1"/>
          </p:cNvSpPr>
          <p:nvPr>
            <p:ph idx="1"/>
          </p:nvPr>
        </p:nvSpPr>
        <p:spPr/>
        <p:txBody>
          <a:bodyPr/>
          <a:lstStyle/>
          <a:p>
            <a:r>
              <a:rPr lang="pt-BR" dirty="0" smtClean="0"/>
              <a:t>A-DIVERGENTES</a:t>
            </a:r>
          </a:p>
          <a:p>
            <a:r>
              <a:rPr lang="pt-BR" dirty="0" smtClean="0"/>
              <a:t>B-CONVERGENTES</a:t>
            </a:r>
          </a:p>
          <a:p>
            <a:r>
              <a:rPr lang="pt-BR" dirty="0" smtClean="0"/>
              <a:t>C-MULTIFOCAIS</a:t>
            </a:r>
          </a:p>
          <a:p>
            <a:r>
              <a:rPr lang="pt-BR" dirty="0" smtClean="0"/>
              <a:t>D-BICONVEXAS</a:t>
            </a:r>
          </a:p>
        </p:txBody>
      </p:sp>
    </p:spTree>
    <p:extLst>
      <p:ext uri="{BB962C8B-B14F-4D97-AF65-F5344CB8AC3E}">
        <p14:creationId xmlns:p14="http://schemas.microsoft.com/office/powerpoint/2010/main" val="11441614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LETRA A CORRETA</a:t>
            </a:r>
            <a:endParaRPr lang="pt-BR" dirty="0"/>
          </a:p>
        </p:txBody>
      </p:sp>
    </p:spTree>
    <p:extLst>
      <p:ext uri="{BB962C8B-B14F-4D97-AF65-F5344CB8AC3E}">
        <p14:creationId xmlns:p14="http://schemas.microsoft.com/office/powerpoint/2010/main" val="5626519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ASSINALE A ALTERNATIVA CORRETA A RESPEITO DOS GRAUS DA MIOPIA</a:t>
            </a:r>
            <a:endParaRPr lang="pt-BR" dirty="0"/>
          </a:p>
        </p:txBody>
      </p:sp>
      <p:sp>
        <p:nvSpPr>
          <p:cNvPr id="3" name="Espaço Reservado para Conteúdo 2"/>
          <p:cNvSpPr>
            <a:spLocks noGrp="1"/>
          </p:cNvSpPr>
          <p:nvPr>
            <p:ph idx="1"/>
          </p:nvPr>
        </p:nvSpPr>
        <p:spPr/>
        <p:txBody>
          <a:bodyPr/>
          <a:lstStyle/>
          <a:p>
            <a:r>
              <a:rPr lang="pt-BR" dirty="0" smtClean="0"/>
              <a:t>A- O GRAU 1 POSSUI -0,25 A -3 GRAUS</a:t>
            </a:r>
          </a:p>
          <a:p>
            <a:r>
              <a:rPr lang="pt-BR" dirty="0" smtClean="0"/>
              <a:t>B- O GRAU 2 POSSUI MAIOR QUE -6 GRAUS</a:t>
            </a:r>
          </a:p>
          <a:p>
            <a:r>
              <a:rPr lang="pt-BR" dirty="0" smtClean="0"/>
              <a:t>C-O GRAU 3 POSSUI -3,25 A -6 GRAUS</a:t>
            </a:r>
            <a:endParaRPr lang="pt-BR" dirty="0"/>
          </a:p>
        </p:txBody>
      </p:sp>
    </p:spTree>
    <p:extLst>
      <p:ext uri="{BB962C8B-B14F-4D97-AF65-F5344CB8AC3E}">
        <p14:creationId xmlns:p14="http://schemas.microsoft.com/office/powerpoint/2010/main" val="1724273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LETRA CORRETA A</a:t>
            </a:r>
            <a:endParaRPr lang="pt-BR" dirty="0"/>
          </a:p>
        </p:txBody>
      </p:sp>
    </p:spTree>
    <p:extLst>
      <p:ext uri="{BB962C8B-B14F-4D97-AF65-F5344CB8AC3E}">
        <p14:creationId xmlns:p14="http://schemas.microsoft.com/office/powerpoint/2010/main" val="37416715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FEITO POR: LUCAS JULIOTE, LUISA PEREIRA, HELENA PEREIRA E MATEUS BONATO</a:t>
            </a:r>
            <a:endParaRPr lang="pt-BR" dirty="0"/>
          </a:p>
        </p:txBody>
      </p:sp>
    </p:spTree>
    <p:extLst>
      <p:ext uri="{BB962C8B-B14F-4D97-AF65-F5344CB8AC3E}">
        <p14:creationId xmlns:p14="http://schemas.microsoft.com/office/powerpoint/2010/main" val="764877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5400" dirty="0" smtClean="0"/>
              <a:t>O QUE É A MIOPIA E QUAIS OS SEUS SINTOMAS?</a:t>
            </a:r>
            <a:endParaRPr lang="pt-BR" sz="5400" dirty="0"/>
          </a:p>
        </p:txBody>
      </p:sp>
      <p:sp>
        <p:nvSpPr>
          <p:cNvPr id="3" name="Espaço Reservado para Conteúdo 2"/>
          <p:cNvSpPr>
            <a:spLocks noGrp="1"/>
          </p:cNvSpPr>
          <p:nvPr>
            <p:ph idx="1"/>
          </p:nvPr>
        </p:nvSpPr>
        <p:spPr/>
        <p:txBody>
          <a:bodyPr>
            <a:normAutofit fontScale="92500"/>
          </a:bodyPr>
          <a:lstStyle/>
          <a:p>
            <a:r>
              <a:rPr lang="pt-BR" dirty="0"/>
              <a:t>A </a:t>
            </a:r>
            <a:r>
              <a:rPr lang="pt-BR" b="1" dirty="0"/>
              <a:t>miopia</a:t>
            </a:r>
            <a:r>
              <a:rPr lang="pt-BR" dirty="0"/>
              <a:t> é um erro refrativo do globo ocular no qual a imagem dos objetos no olho é focada incorretamente, isto é, os objetos são focados à frente da retina, fazendo com que a visão dos objetos </a:t>
            </a:r>
            <a:r>
              <a:rPr lang="pt-BR" dirty="0" smtClean="0"/>
              <a:t>distantes </a:t>
            </a:r>
            <a:r>
              <a:rPr lang="pt-BR" dirty="0"/>
              <a:t>pareça turva. </a:t>
            </a:r>
            <a:endParaRPr lang="pt-BR" dirty="0" smtClean="0"/>
          </a:p>
          <a:p>
            <a:r>
              <a:rPr lang="pt-BR" dirty="0"/>
              <a:t>Um dos principais </a:t>
            </a:r>
            <a:r>
              <a:rPr lang="pt-BR" b="1" dirty="0"/>
              <a:t>sintomas da miopia </a:t>
            </a:r>
            <a:r>
              <a:rPr lang="pt-BR" dirty="0"/>
              <a:t>é ver mal ao longe. Uma pessoa míope vê claramente os objetos próximos, todavia os objetos distantes ficam turvos. Semicerrar os olhos pode fazer com que os objetos distantes pareçam mais nítidos.</a:t>
            </a:r>
          </a:p>
          <a:p>
            <a:r>
              <a:rPr lang="pt-BR" dirty="0"/>
              <a:t>Frequentemente, a miopia é notada pela primeira vez nas crianças na escola. Muitas vezes, as crianças não conseguem ver perfeitamente para o quadro, contudo conseguem ler um livro facilmente (diferença entre visão de perto e de longe).</a:t>
            </a:r>
          </a:p>
          <a:p>
            <a:endParaRPr lang="pt-BR" dirty="0"/>
          </a:p>
        </p:txBody>
      </p:sp>
    </p:spTree>
    <p:extLst>
      <p:ext uri="{BB962C8B-B14F-4D97-AF65-F5344CB8AC3E}">
        <p14:creationId xmlns:p14="http://schemas.microsoft.com/office/powerpoint/2010/main" val="2403486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QUAL A DIFERENÇA DE UMA VISÃO DE UMA PESSOA NORMAL E A DE UMA PESSOA COM MIOPIA?</a:t>
            </a:r>
            <a:endParaRPr lang="pt-BR" dirty="0"/>
          </a:p>
        </p:txBody>
      </p:sp>
      <p:sp>
        <p:nvSpPr>
          <p:cNvPr id="3" name="Espaço Reservado para Texto 2"/>
          <p:cNvSpPr>
            <a:spLocks noGrp="1"/>
          </p:cNvSpPr>
          <p:nvPr>
            <p:ph type="body" idx="1"/>
          </p:nvPr>
        </p:nvSpPr>
        <p:spPr/>
        <p:txBody>
          <a:bodyPr/>
          <a:lstStyle/>
          <a:p>
            <a:r>
              <a:rPr lang="pt-BR" dirty="0" smtClean="0"/>
              <a:t>VISÃO NORMAL</a:t>
            </a:r>
            <a:endParaRPr lang="pt-BR" dirty="0"/>
          </a:p>
        </p:txBody>
      </p:sp>
      <p:sp>
        <p:nvSpPr>
          <p:cNvPr id="5" name="Espaço Reservado para Texto 4"/>
          <p:cNvSpPr>
            <a:spLocks noGrp="1"/>
          </p:cNvSpPr>
          <p:nvPr>
            <p:ph type="body" sz="quarter" idx="3"/>
          </p:nvPr>
        </p:nvSpPr>
        <p:spPr/>
        <p:txBody>
          <a:bodyPr/>
          <a:lstStyle/>
          <a:p>
            <a:r>
              <a:rPr lang="pt-BR" dirty="0" smtClean="0"/>
              <a:t>VISÃO DE UM MÍOPE</a:t>
            </a:r>
            <a:endParaRPr lang="pt-BR" dirty="0"/>
          </a:p>
        </p:txBody>
      </p:sp>
      <p:pic>
        <p:nvPicPr>
          <p:cNvPr id="2050" name="Picture 2" descr="https://i.ytimg.com/vi/OrndgX8SE3s/maxresdefault.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839788" y="2896741"/>
            <a:ext cx="5157787" cy="290125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www.oftalmologialopesdafonseca.com.br/wp-content/uploads/2018/09/olho-miopia.jpg"/>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6938511" y="3125260"/>
            <a:ext cx="3240000" cy="24442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2676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CURIOSIDADES SOBRE A MIOPIA</a:t>
            </a:r>
            <a:endParaRPr lang="pt-BR" dirty="0"/>
          </a:p>
        </p:txBody>
      </p:sp>
      <p:sp>
        <p:nvSpPr>
          <p:cNvPr id="3" name="Espaço Reservado para Conteúdo 2"/>
          <p:cNvSpPr>
            <a:spLocks noGrp="1"/>
          </p:cNvSpPr>
          <p:nvPr>
            <p:ph idx="1"/>
          </p:nvPr>
        </p:nvSpPr>
        <p:spPr>
          <a:xfrm>
            <a:off x="838200" y="2506662"/>
            <a:ext cx="10515600" cy="4351338"/>
          </a:xfrm>
        </p:spPr>
        <p:txBody>
          <a:bodyPr>
            <a:normAutofit lnSpcReduction="10000"/>
          </a:bodyPr>
          <a:lstStyle/>
          <a:p>
            <a:r>
              <a:rPr lang="pt-BR" b="1" dirty="0" smtClean="0"/>
              <a:t>1 </a:t>
            </a:r>
            <a:r>
              <a:rPr lang="pt-BR" b="1" dirty="0"/>
              <a:t>Míopes apresentam maiores chances de ter deslocamento da retina</a:t>
            </a:r>
            <a:endParaRPr lang="pt-BR" dirty="0"/>
          </a:p>
          <a:p>
            <a:r>
              <a:rPr lang="pt-BR" dirty="0"/>
              <a:t>Essa é uma afirmação que merece muita atenção. O que acontece é que pessoas míopes possuem um alongamento do globo ocular que, em alguns casos, pode deixar a retina mais fina e frágil. O descolamento de retina é mais comum em pessoas com 5 graus ou mais de miopia. Por isso, quem estiver nessa situação, deve ficar mais alerta e tomar cuidado em situações que possam deixar os olhos em risco, como traumas na cabeça, na face ou no próprio olho, diabetes descontrolada, doenças inflamatórias, entre outros.³</a:t>
            </a:r>
          </a:p>
          <a:p>
            <a:r>
              <a:rPr lang="pt-BR" b="1" dirty="0" smtClean="0"/>
              <a:t>2 Míopes </a:t>
            </a:r>
            <a:r>
              <a:rPr lang="pt-BR" b="1" dirty="0"/>
              <a:t>possuem melhor visão embaixo </a:t>
            </a:r>
            <a:r>
              <a:rPr lang="pt-BR" b="1" dirty="0" smtClean="0"/>
              <a:t>d´água</a:t>
            </a:r>
            <a:endParaRPr lang="pt-BR" dirty="0"/>
          </a:p>
        </p:txBody>
      </p:sp>
    </p:spTree>
    <p:extLst>
      <p:ext uri="{BB962C8B-B14F-4D97-AF65-F5344CB8AC3E}">
        <p14:creationId xmlns:p14="http://schemas.microsoft.com/office/powerpoint/2010/main" val="967686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CURIOSIDADES SOBRE A MIOPIA</a:t>
            </a:r>
            <a:endParaRPr lang="pt-BR" dirty="0"/>
          </a:p>
        </p:txBody>
      </p:sp>
      <p:sp>
        <p:nvSpPr>
          <p:cNvPr id="3" name="Espaço Reservado para Conteúdo 2"/>
          <p:cNvSpPr>
            <a:spLocks noGrp="1"/>
          </p:cNvSpPr>
          <p:nvPr>
            <p:ph idx="1"/>
          </p:nvPr>
        </p:nvSpPr>
        <p:spPr>
          <a:xfrm>
            <a:off x="838200" y="2506662"/>
            <a:ext cx="10515600" cy="4351338"/>
          </a:xfrm>
        </p:spPr>
        <p:txBody>
          <a:bodyPr>
            <a:normAutofit/>
          </a:bodyPr>
          <a:lstStyle/>
          <a:p>
            <a:r>
              <a:rPr lang="pt-BR" dirty="0" smtClean="0"/>
              <a:t>Parece </a:t>
            </a:r>
            <a:r>
              <a:rPr lang="pt-BR" dirty="0"/>
              <a:t>brincadeira, mas não é! O líquido da piscina, por exemplo, age como se fosse as lentes de contato, o que significa que a água apresenta uma capacidade de refração, fazendo com o que os raios de luz passem pelos olhos mais corretamente. Mas fique calmo: os míopes não irão enxergar totalmente perfeito embaixo d´água, afinal de contas, não tem como controlar qual o grau que a água irá impor aos olhos</a:t>
            </a:r>
            <a:r>
              <a:rPr lang="pt-BR" dirty="0" smtClean="0"/>
              <a:t>.</a:t>
            </a:r>
          </a:p>
          <a:p>
            <a:r>
              <a:rPr lang="pt-BR" b="1" dirty="0"/>
              <a:t>3. O número de pessoas com miopia não para de </a:t>
            </a:r>
            <a:r>
              <a:rPr lang="pt-BR" b="1" dirty="0" smtClean="0"/>
              <a:t>crescer</a:t>
            </a:r>
            <a:endParaRPr lang="pt-BR" dirty="0"/>
          </a:p>
        </p:txBody>
      </p:sp>
    </p:spTree>
    <p:extLst>
      <p:ext uri="{BB962C8B-B14F-4D97-AF65-F5344CB8AC3E}">
        <p14:creationId xmlns:p14="http://schemas.microsoft.com/office/powerpoint/2010/main" val="967686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CURIOSIDADES SOBRE A MIOPIA</a:t>
            </a:r>
            <a:endParaRPr lang="pt-BR" dirty="0"/>
          </a:p>
        </p:txBody>
      </p:sp>
      <p:sp>
        <p:nvSpPr>
          <p:cNvPr id="3" name="Espaço Reservado para Conteúdo 2"/>
          <p:cNvSpPr>
            <a:spLocks noGrp="1"/>
          </p:cNvSpPr>
          <p:nvPr>
            <p:ph idx="1"/>
          </p:nvPr>
        </p:nvSpPr>
        <p:spPr>
          <a:xfrm>
            <a:off x="838200" y="2506662"/>
            <a:ext cx="10515600" cy="4351338"/>
          </a:xfrm>
        </p:spPr>
        <p:txBody>
          <a:bodyPr>
            <a:normAutofit fontScale="85000" lnSpcReduction="20000"/>
          </a:bodyPr>
          <a:lstStyle/>
          <a:p>
            <a:r>
              <a:rPr lang="pt-BR" dirty="0" smtClean="0"/>
              <a:t>E </a:t>
            </a:r>
            <a:r>
              <a:rPr lang="pt-BR" dirty="0"/>
              <a:t>não é somente em 2050 que isso irá acontecer. Esse aumento já está começando agora. Isso porque não é somente o fator genético que influencia se uma pessoa irá desenvolver miopia, ou não. O mundo em que vivemos também pode contribuir. Afinal de contas, a tecnologia cada vez mais próxima de nós, cheia de luzes ajudam nesse processo. Para se ter uma ideia: a Ásia é a região mais afetada pela miopia. Na China, por exemplo, 90% dos adolescentes apresentam o problema. Já em Singapura, 95% dos homens com até 19 anos também são míopes.</a:t>
            </a:r>
          </a:p>
          <a:p>
            <a:r>
              <a:rPr lang="pt-BR" b="1" dirty="0"/>
              <a:t>4. Após os 40 anos, a miopia pode melhorar</a:t>
            </a:r>
            <a:endParaRPr lang="pt-BR" dirty="0"/>
          </a:p>
          <a:p>
            <a:r>
              <a:rPr lang="pt-BR" dirty="0"/>
              <a:t>Se o grau da pessoa for baixo, existe a possibilidade da redução do problema para enxergar longe. Isso porque, depois dos 40 anos de idade, a maioria da população virá a ter presbiopia, popularmente conhecida como vista cansada. Então, quando o grau da miopia é leve, os dois problemas visuais acabam por se anularem e a visão vai ficando mais nítida. Mas, se você tem miopia com baixo grau, não deixe de trata-la.</a:t>
            </a:r>
            <a:r>
              <a:rPr lang="pt-BR" baseline="30000" dirty="0"/>
              <a:t>4</a:t>
            </a:r>
            <a:endParaRPr lang="pt-BR" dirty="0"/>
          </a:p>
          <a:p>
            <a:endParaRPr lang="pt-BR" dirty="0"/>
          </a:p>
          <a:p>
            <a:endParaRPr lang="pt-BR" dirty="0"/>
          </a:p>
        </p:txBody>
      </p:sp>
    </p:spTree>
    <p:extLst>
      <p:ext uri="{BB962C8B-B14F-4D97-AF65-F5344CB8AC3E}">
        <p14:creationId xmlns:p14="http://schemas.microsoft.com/office/powerpoint/2010/main" val="967686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OS GRAUS DA MIOPIA </a:t>
            </a:r>
            <a:endParaRPr lang="pt-BR" dirty="0"/>
          </a:p>
        </p:txBody>
      </p:sp>
      <p:pic>
        <p:nvPicPr>
          <p:cNvPr id="4098" name="Picture 2" descr="https://www.cliquefarma.com.br/blog/wp-content/uploads/2018/08/miopia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28144" y="1825625"/>
            <a:ext cx="7735712"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4000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GRAU 1</a:t>
            </a:r>
            <a:endParaRPr lang="pt-BR" dirty="0"/>
          </a:p>
        </p:txBody>
      </p:sp>
      <p:sp>
        <p:nvSpPr>
          <p:cNvPr id="3" name="Espaço Reservado para Conteúdo 2"/>
          <p:cNvSpPr>
            <a:spLocks noGrp="1"/>
          </p:cNvSpPr>
          <p:nvPr>
            <p:ph idx="1"/>
          </p:nvPr>
        </p:nvSpPr>
        <p:spPr/>
        <p:txBody>
          <a:bodyPr/>
          <a:lstStyle/>
          <a:p>
            <a:pPr marL="0" indent="0">
              <a:buNone/>
            </a:pPr>
            <a:r>
              <a:rPr lang="pt-BR" dirty="0" smtClean="0"/>
              <a:t>É UM GRAU MAIS LEVE DE MIOPIA, GERALMENTE AS PESSOAS QUE POSSUEM O GRAU 1 CONSEGUEM FOCAR ATÉ 1 METRO DE DISTÂNCIA</a:t>
            </a:r>
            <a:endParaRPr lang="pt-BR" dirty="0"/>
          </a:p>
        </p:txBody>
      </p:sp>
    </p:spTree>
    <p:extLst>
      <p:ext uri="{BB962C8B-B14F-4D97-AF65-F5344CB8AC3E}">
        <p14:creationId xmlns:p14="http://schemas.microsoft.com/office/powerpoint/2010/main" val="4116559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GRAU 2</a:t>
            </a:r>
            <a:endParaRPr lang="pt-BR" dirty="0"/>
          </a:p>
        </p:txBody>
      </p:sp>
      <p:sp>
        <p:nvSpPr>
          <p:cNvPr id="3" name="Espaço Reservado para Conteúdo 2"/>
          <p:cNvSpPr>
            <a:spLocks noGrp="1"/>
          </p:cNvSpPr>
          <p:nvPr>
            <p:ph idx="1"/>
          </p:nvPr>
        </p:nvSpPr>
        <p:spPr/>
        <p:txBody>
          <a:bodyPr/>
          <a:lstStyle/>
          <a:p>
            <a:r>
              <a:rPr lang="pt-BR" dirty="0" smtClean="0"/>
              <a:t>JÁ É CONSIDERADO UM GRAU DE MIOPIA MODERADO, INDICA QUE A PESSOA PODE FOCAR OBJETOS ATÉ 0,5 METROS DE DISTÂNCIA</a:t>
            </a:r>
            <a:endParaRPr lang="pt-BR" dirty="0"/>
          </a:p>
        </p:txBody>
      </p:sp>
    </p:spTree>
    <p:extLst>
      <p:ext uri="{BB962C8B-B14F-4D97-AF65-F5344CB8AC3E}">
        <p14:creationId xmlns:p14="http://schemas.microsoft.com/office/powerpoint/2010/main" val="3590587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676</Words>
  <Application>Microsoft Office PowerPoint</Application>
  <PresentationFormat>Widescreen</PresentationFormat>
  <Paragraphs>42</Paragraphs>
  <Slides>18</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18</vt:i4>
      </vt:variant>
    </vt:vector>
  </HeadingPairs>
  <TitlesOfParts>
    <vt:vector size="22" baseType="lpstr">
      <vt:lpstr>Arial</vt:lpstr>
      <vt:lpstr>Calibri</vt:lpstr>
      <vt:lpstr>Calibri Light</vt:lpstr>
      <vt:lpstr>Tema do Office</vt:lpstr>
      <vt:lpstr>TRABALHO DE FISÍCA</vt:lpstr>
      <vt:lpstr>O QUE É A MIOPIA E QUAIS OS SEUS SINTOMAS?</vt:lpstr>
      <vt:lpstr>QUAL A DIFERENÇA DE UMA VISÃO DE UMA PESSOA NORMAL E A DE UMA PESSOA COM MIOPIA?</vt:lpstr>
      <vt:lpstr>CURIOSIDADES SOBRE A MIOPIA</vt:lpstr>
      <vt:lpstr>CURIOSIDADES SOBRE A MIOPIA</vt:lpstr>
      <vt:lpstr>CURIOSIDADES SOBRE A MIOPIA</vt:lpstr>
      <vt:lpstr>OS GRAUS DA MIOPIA </vt:lpstr>
      <vt:lpstr>GRAU 1</vt:lpstr>
      <vt:lpstr>GRAU 2</vt:lpstr>
      <vt:lpstr>GRAU 3 </vt:lpstr>
      <vt:lpstr>EXISTE UMA CURA PARA MIOPIA?</vt:lpstr>
      <vt:lpstr>-NÃO  EXISTE UMA CURA PARA MIOPIA, MAS EXISTE O SEU TRATAMENTO QUE É FEITO COM DISPOSITIVOS COMO: ÓCULOS, LENTES DE CONTATO E A CIRURGÍA, AS LENTES DIVERGENTES SÃO USADAS PARA CORRIGIR ESSE ERRO </vt:lpstr>
      <vt:lpstr>PERGUNTAS SOBRE A MIOPIA</vt:lpstr>
      <vt:lpstr>QUE TIPO DE LENTES SÃO USADAS PARA CORRIGIR A MIOPIA?</vt:lpstr>
      <vt:lpstr>LETRA A CORRETA</vt:lpstr>
      <vt:lpstr>ASSINALE A ALTERNATIVA CORRETA A RESPEITO DOS GRAUS DA MIOPIA</vt:lpstr>
      <vt:lpstr>LETRA CORRETA A</vt:lpstr>
      <vt:lpstr>FEITO POR: LUCAS JULIOTE, LUISA PEREIRA, HELENA PEREIRA E MATEUS BONATO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TRABALHO DE FÍSICA- MIOPIA</dc:title>
  <dc:creator>usuario</dc:creator>
  <cp:lastModifiedBy>Professor</cp:lastModifiedBy>
  <cp:revision>11</cp:revision>
  <dcterms:created xsi:type="dcterms:W3CDTF">2022-06-01T23:08:47Z</dcterms:created>
  <dcterms:modified xsi:type="dcterms:W3CDTF">2022-06-02T11:19:58Z</dcterms:modified>
</cp:coreProperties>
</file>