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7E7A6A6-97B9-4D32-BD50-E55307B07498}" type="datetimeFigureOut">
              <a:rPr lang="pt-BR" smtClean="0"/>
              <a:pPr/>
              <a:t>16/05/2014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BBE4CFB-593D-4A8A-AC05-6F380BDB400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A6-97B9-4D32-BD50-E55307B07498}" type="datetimeFigureOut">
              <a:rPr lang="pt-BR" smtClean="0"/>
              <a:pPr/>
              <a:t>16/05/2014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4CFB-593D-4A8A-AC05-6F380BDB40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A6-97B9-4D32-BD50-E55307B07498}" type="datetimeFigureOut">
              <a:rPr lang="pt-BR" smtClean="0"/>
              <a:pPr/>
              <a:t>16/05/2014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4CFB-593D-4A8A-AC05-6F380BDB400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A6-97B9-4D32-BD50-E55307B07498}" type="datetimeFigureOut">
              <a:rPr lang="pt-BR" smtClean="0"/>
              <a:pPr/>
              <a:t>16/05/2014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4CFB-593D-4A8A-AC05-6F380BDB400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7E7A6A6-97B9-4D32-BD50-E55307B07498}" type="datetimeFigureOut">
              <a:rPr lang="pt-BR" smtClean="0"/>
              <a:pPr/>
              <a:t>16/05/2014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BBE4CFB-593D-4A8A-AC05-6F380BDB400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A6-97B9-4D32-BD50-E55307B07498}" type="datetimeFigureOut">
              <a:rPr lang="pt-BR" smtClean="0"/>
              <a:pPr/>
              <a:t>16/05/2014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4CFB-593D-4A8A-AC05-6F380BDB400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A6-97B9-4D32-BD50-E55307B07498}" type="datetimeFigureOut">
              <a:rPr lang="pt-BR" smtClean="0"/>
              <a:pPr/>
              <a:t>16/05/2014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4CFB-593D-4A8A-AC05-6F380BDB400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A6-97B9-4D32-BD50-E55307B07498}" type="datetimeFigureOut">
              <a:rPr lang="pt-BR" smtClean="0"/>
              <a:pPr/>
              <a:t>16/05/2014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4CFB-593D-4A8A-AC05-6F380BDB400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A6-97B9-4D32-BD50-E55307B07498}" type="datetimeFigureOut">
              <a:rPr lang="pt-BR" smtClean="0"/>
              <a:pPr/>
              <a:t>16/05/2014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4CFB-593D-4A8A-AC05-6F380BDB400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A6-97B9-4D32-BD50-E55307B07498}" type="datetimeFigureOut">
              <a:rPr lang="pt-BR" smtClean="0"/>
              <a:pPr/>
              <a:t>16/05/2014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4CFB-593D-4A8A-AC05-6F380BDB400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A6-97B9-4D32-BD50-E55307B07498}" type="datetimeFigureOut">
              <a:rPr lang="pt-BR" smtClean="0"/>
              <a:pPr/>
              <a:t>16/05/2014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4CFB-593D-4A8A-AC05-6F380BDB400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E7A6A6-97B9-4D32-BD50-E55307B07498}" type="datetimeFigureOut">
              <a:rPr lang="pt-BR" smtClean="0"/>
              <a:pPr/>
              <a:t>16/05/2014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BE4CFB-593D-4A8A-AC05-6F380BDB400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CHAVETAS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dirty="0" smtClean="0"/>
              <a:t>APONTAMENTOS DE </a:t>
            </a:r>
            <a:r>
              <a:rPr lang="pt-BR" dirty="0" smtClean="0"/>
              <a:t>AULA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Chavetas</a:t>
            </a:r>
            <a:r>
              <a:rPr lang="pt-BR" dirty="0" smtClean="0"/>
              <a:t> tangenciais</a:t>
            </a:r>
            <a:endParaRPr lang="pt-B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1" y="3857628"/>
            <a:ext cx="4840497" cy="2014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714348" y="1500174"/>
            <a:ext cx="76438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São formadas </a:t>
            </a:r>
            <a:r>
              <a:rPr lang="pt-BR" sz="2800" dirty="0"/>
              <a:t>por um par de cunhas</a:t>
            </a:r>
            <a:r>
              <a:rPr lang="pt-BR" sz="2800" dirty="0" smtClean="0"/>
              <a:t>, colocado </a:t>
            </a:r>
            <a:r>
              <a:rPr lang="pt-BR" sz="2800" dirty="0"/>
              <a:t>em cada rasgo. São </a:t>
            </a:r>
            <a:r>
              <a:rPr lang="pt-BR" sz="2800" dirty="0" smtClean="0"/>
              <a:t>sempre utilizadas </a:t>
            </a:r>
            <a:r>
              <a:rPr lang="pt-BR" sz="2800" dirty="0"/>
              <a:t>duas </a:t>
            </a:r>
            <a:r>
              <a:rPr lang="pt-BR" sz="2800" dirty="0" err="1"/>
              <a:t>chavetas</a:t>
            </a:r>
            <a:r>
              <a:rPr lang="pt-BR" sz="2800" dirty="0"/>
              <a:t>, e os </a:t>
            </a:r>
            <a:r>
              <a:rPr lang="pt-BR" sz="2800" dirty="0" smtClean="0"/>
              <a:t>rasgos são </a:t>
            </a:r>
            <a:r>
              <a:rPr lang="pt-BR" sz="2800" dirty="0"/>
              <a:t>posicionados a 120º. </a:t>
            </a:r>
            <a:r>
              <a:rPr lang="pt-BR" sz="2800" dirty="0" smtClean="0"/>
              <a:t>Transmitem fortes </a:t>
            </a:r>
            <a:r>
              <a:rPr lang="pt-BR" sz="2800" dirty="0"/>
              <a:t>cargas e são utilizadas, sobretudo</a:t>
            </a:r>
            <a:r>
              <a:rPr lang="pt-BR" sz="2800" dirty="0" smtClean="0"/>
              <a:t>, quando </a:t>
            </a:r>
            <a:r>
              <a:rPr lang="pt-BR" sz="2800" dirty="0"/>
              <a:t>o eixo está </a:t>
            </a:r>
            <a:r>
              <a:rPr lang="pt-BR" sz="2800" dirty="0" smtClean="0"/>
              <a:t>submetido a </a:t>
            </a:r>
            <a:r>
              <a:rPr lang="pt-BR" sz="2800" dirty="0"/>
              <a:t>mudança de carga ou golpes.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Chavetas</a:t>
            </a:r>
            <a:r>
              <a:rPr lang="pt-BR" dirty="0" smtClean="0"/>
              <a:t> transversais</a:t>
            </a:r>
            <a:endParaRPr lang="pt-B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029196"/>
            <a:ext cx="5143536" cy="262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571472" y="1500174"/>
            <a:ext cx="80724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São aplicadas em </a:t>
            </a:r>
            <a:r>
              <a:rPr lang="pt-BR" sz="2800" dirty="0"/>
              <a:t>união de peças que </a:t>
            </a:r>
            <a:r>
              <a:rPr lang="pt-BR" sz="2800" dirty="0" smtClean="0"/>
              <a:t>transmitem movimentos </a:t>
            </a:r>
            <a:r>
              <a:rPr lang="pt-BR" sz="2800" dirty="0"/>
              <a:t>rotativos e retilíneos</a:t>
            </a:r>
          </a:p>
          <a:p>
            <a:pPr algn="just"/>
            <a:r>
              <a:rPr lang="pt-BR" sz="2800" dirty="0"/>
              <a:t>alternativos.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Chavetas</a:t>
            </a:r>
            <a:r>
              <a:rPr lang="pt-BR" dirty="0" smtClean="0"/>
              <a:t> paralelas ou lingüetas</a:t>
            </a:r>
            <a:endParaRPr lang="pt-BR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786190"/>
            <a:ext cx="6286544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500034" y="1305342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Essas </a:t>
            </a:r>
            <a:r>
              <a:rPr lang="pt-BR" sz="2400" dirty="0" err="1">
                <a:latin typeface="Times New Roman" pitchFamily="18" charset="0"/>
                <a:cs typeface="Times New Roman" pitchFamily="18" charset="0"/>
              </a:rPr>
              <a:t>chavetas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têm as faces paralelas, portanto, não têm inclinação.</a:t>
            </a:r>
          </a:p>
          <a:p>
            <a:pPr algn="just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A transmissão do movimento é feita pelo ajuste de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suas faces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laterais às laterais do rasgo da </a:t>
            </a:r>
            <a:r>
              <a:rPr lang="pt-BR" sz="2400" dirty="0" err="1">
                <a:latin typeface="Times New Roman" pitchFamily="18" charset="0"/>
                <a:cs typeface="Times New Roman" pitchFamily="18" charset="0"/>
              </a:rPr>
              <a:t>chaveta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. Fica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uma pequena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folga entre o ponto mais alto da </a:t>
            </a:r>
            <a:r>
              <a:rPr lang="pt-BR" sz="2400" dirty="0" err="1">
                <a:latin typeface="Times New Roman" pitchFamily="18" charset="0"/>
                <a:cs typeface="Times New Roman" pitchFamily="18" charset="0"/>
              </a:rPr>
              <a:t>chaveta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 o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fundo do rasgo do elemento conduzido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Chavetas</a:t>
            </a:r>
            <a:r>
              <a:rPr lang="pt-BR" dirty="0" smtClean="0"/>
              <a:t> paralelas ou lingüetas (CONT)</a:t>
            </a:r>
            <a:endParaRPr lang="pt-BR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994" y="3714752"/>
            <a:ext cx="6720964" cy="1981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571472" y="1571612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pt-BR" sz="2400" dirty="0" err="1" smtClean="0">
                <a:latin typeface="Times New Roman" pitchFamily="18" charset="0"/>
                <a:cs typeface="Times New Roman" pitchFamily="18" charset="0"/>
              </a:rPr>
              <a:t>chavetas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paralelas não possuem cabeça. Quanto à forma de seus extremos, eles podem ser retos ou arredondados. Podem, ainda, ter parafusos para fixarem a </a:t>
            </a:r>
            <a:r>
              <a:rPr lang="pt-BR" sz="2400" dirty="0" err="1" smtClean="0">
                <a:latin typeface="Times New Roman" pitchFamily="18" charset="0"/>
                <a:cs typeface="Times New Roman" pitchFamily="18" charset="0"/>
              </a:rPr>
              <a:t>chaveta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ao eixo.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Chaveta</a:t>
            </a:r>
            <a:r>
              <a:rPr lang="pt-BR" dirty="0" smtClean="0"/>
              <a:t> de disco ou meia-lua (tipo </a:t>
            </a:r>
            <a:r>
              <a:rPr lang="pt-BR" dirty="0" err="1" smtClean="0"/>
              <a:t>woodruff</a:t>
            </a:r>
            <a:r>
              <a:rPr lang="pt-BR" dirty="0" smtClean="0"/>
              <a:t>)</a:t>
            </a:r>
            <a:endParaRPr lang="pt-BR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099" y="3714752"/>
            <a:ext cx="4198697" cy="2147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35267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É uma variante da </a:t>
            </a:r>
            <a:r>
              <a:rPr lang="pt-BR" dirty="0" err="1" smtClean="0"/>
              <a:t>chaveta</a:t>
            </a:r>
            <a:r>
              <a:rPr lang="pt-BR" dirty="0" smtClean="0"/>
              <a:t> paralela. Recebe esse nome porque sua forma corresponde a um segmento circular.</a:t>
            </a:r>
          </a:p>
          <a:p>
            <a:pPr algn="just"/>
            <a:r>
              <a:rPr lang="pt-BR" dirty="0" smtClean="0"/>
              <a:t>É comumente empregada em eixos cônicos por facilitar a montagem e se adaptar à </a:t>
            </a:r>
            <a:r>
              <a:rPr lang="pt-BR" dirty="0" err="1" smtClean="0"/>
              <a:t>conicidade</a:t>
            </a:r>
            <a:r>
              <a:rPr lang="pt-BR" dirty="0" smtClean="0"/>
              <a:t> do fundo do rasgo do elemento externo.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Tolerâncias para </a:t>
            </a:r>
            <a:r>
              <a:rPr lang="pt-BR" dirty="0" err="1" smtClean="0"/>
              <a:t>chavetas</a:t>
            </a:r>
            <a:endParaRPr lang="pt-BR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928934"/>
            <a:ext cx="6115056" cy="307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642910" y="1214422"/>
            <a:ext cx="80724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O ajuste da </a:t>
            </a:r>
            <a:r>
              <a:rPr lang="pt-BR" sz="2400" dirty="0" err="1"/>
              <a:t>chaveta</a:t>
            </a:r>
            <a:r>
              <a:rPr lang="pt-BR" sz="2400" dirty="0"/>
              <a:t> deve ser feito em função das características do trabalho.</a:t>
            </a:r>
          </a:p>
          <a:p>
            <a:pPr algn="just"/>
            <a:r>
              <a:rPr lang="pt-BR" sz="2400" dirty="0"/>
              <a:t>A figura mostra os três tipos mais comuns de ajustes e tolerâncias </a:t>
            </a:r>
            <a:r>
              <a:rPr lang="pt-BR" sz="2400" dirty="0" smtClean="0"/>
              <a:t>para </a:t>
            </a:r>
            <a:r>
              <a:rPr lang="pt-BR" sz="2400" dirty="0" err="1" smtClean="0"/>
              <a:t>chavetas</a:t>
            </a:r>
            <a:r>
              <a:rPr lang="pt-BR" sz="2400" dirty="0" smtClean="0"/>
              <a:t> </a:t>
            </a:r>
            <a:r>
              <a:rPr lang="pt-BR" sz="2400" dirty="0"/>
              <a:t>e rasgos.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CHAVETAS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É um elemento mecânico fabricado em aço. Sua forma, em geral, é retangular ou semicircular. A </a:t>
            </a:r>
            <a:r>
              <a:rPr lang="pt-BR" dirty="0" err="1" smtClean="0"/>
              <a:t>chaveta</a:t>
            </a:r>
            <a:r>
              <a:rPr lang="pt-BR" dirty="0" smtClean="0"/>
              <a:t> se interpõe numa cavidade de um eixo e de uma peça.</a:t>
            </a:r>
          </a:p>
          <a:p>
            <a:pPr algn="just"/>
            <a:r>
              <a:rPr lang="pt-BR" dirty="0" smtClean="0"/>
              <a:t>A </a:t>
            </a:r>
            <a:r>
              <a:rPr lang="pt-BR" dirty="0" err="1" smtClean="0"/>
              <a:t>chaveta</a:t>
            </a:r>
            <a:r>
              <a:rPr lang="pt-BR" dirty="0" smtClean="0"/>
              <a:t> tem por finalidade ligar dois elementos mecânicos.</a:t>
            </a:r>
          </a:p>
          <a:p>
            <a:r>
              <a:rPr lang="pt-BR" dirty="0" smtClean="0"/>
              <a:t>Classificação:</a:t>
            </a:r>
          </a:p>
          <a:p>
            <a:r>
              <a:rPr lang="pt-BR" dirty="0" smtClean="0"/>
              <a:t>As </a:t>
            </a:r>
            <a:r>
              <a:rPr lang="pt-BR" dirty="0" err="1" smtClean="0"/>
              <a:t>chavetas</a:t>
            </a:r>
            <a:r>
              <a:rPr lang="pt-BR" dirty="0" smtClean="0"/>
              <a:t> se classificam em:</a:t>
            </a:r>
          </a:p>
          <a:p>
            <a:r>
              <a:rPr lang="pt-BR" dirty="0" smtClean="0"/>
              <a:t>· </a:t>
            </a:r>
            <a:r>
              <a:rPr lang="pt-BR" dirty="0" err="1" smtClean="0"/>
              <a:t>chavetas</a:t>
            </a:r>
            <a:r>
              <a:rPr lang="pt-BR" dirty="0" smtClean="0"/>
              <a:t> de cunha;</a:t>
            </a:r>
          </a:p>
          <a:p>
            <a:r>
              <a:rPr lang="pt-BR" dirty="0" smtClean="0"/>
              <a:t>· </a:t>
            </a:r>
            <a:r>
              <a:rPr lang="pt-BR" dirty="0" err="1" smtClean="0"/>
              <a:t>chavetas</a:t>
            </a:r>
            <a:r>
              <a:rPr lang="pt-BR" dirty="0" smtClean="0"/>
              <a:t> paralelas;</a:t>
            </a:r>
          </a:p>
          <a:p>
            <a:r>
              <a:rPr lang="pt-BR" dirty="0" smtClean="0"/>
              <a:t>· </a:t>
            </a:r>
            <a:r>
              <a:rPr lang="pt-BR" dirty="0" err="1" smtClean="0"/>
              <a:t>chavetas</a:t>
            </a:r>
            <a:r>
              <a:rPr lang="pt-BR" dirty="0" smtClean="0"/>
              <a:t> de disco.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CHAVETA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219200"/>
            <a:ext cx="6215106" cy="557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Chavetas</a:t>
            </a:r>
            <a:r>
              <a:rPr lang="pt-BR" dirty="0" smtClean="0"/>
              <a:t> de cunha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596709"/>
            <a:ext cx="2357454" cy="2527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714348" y="1428736"/>
            <a:ext cx="76438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As </a:t>
            </a:r>
            <a:r>
              <a:rPr lang="pt-BR" sz="2400" dirty="0" err="1"/>
              <a:t>chavetas</a:t>
            </a:r>
            <a:r>
              <a:rPr lang="pt-BR" sz="2400" dirty="0"/>
              <a:t> têm esse nome porque são parecidas </a:t>
            </a:r>
            <a:r>
              <a:rPr lang="pt-BR" sz="2400" dirty="0" smtClean="0"/>
              <a:t>com uma </a:t>
            </a:r>
            <a:r>
              <a:rPr lang="pt-BR" sz="2400" dirty="0"/>
              <a:t>cunha. Uma de suas faces é inclinada, para </a:t>
            </a:r>
            <a:r>
              <a:rPr lang="pt-BR" sz="2400" dirty="0" smtClean="0"/>
              <a:t>facilitar a </a:t>
            </a:r>
            <a:r>
              <a:rPr lang="pt-BR" sz="2400" dirty="0"/>
              <a:t>união de peças.</a:t>
            </a:r>
          </a:p>
          <a:p>
            <a:pPr algn="just"/>
            <a:r>
              <a:rPr lang="pt-BR" sz="2400" dirty="0"/>
              <a:t>As </a:t>
            </a:r>
            <a:r>
              <a:rPr lang="pt-BR" sz="2400" dirty="0" err="1"/>
              <a:t>chavetas</a:t>
            </a:r>
            <a:r>
              <a:rPr lang="pt-BR" sz="2400" dirty="0"/>
              <a:t> de cunha classificam-se em dois grupos:</a:t>
            </a:r>
          </a:p>
          <a:p>
            <a:pPr algn="just"/>
            <a:r>
              <a:rPr lang="pt-BR" sz="2400" dirty="0"/>
              <a:t>· </a:t>
            </a:r>
            <a:r>
              <a:rPr lang="pt-BR" sz="2400" dirty="0" err="1"/>
              <a:t>chavetas</a:t>
            </a:r>
            <a:r>
              <a:rPr lang="pt-BR" sz="2400" dirty="0"/>
              <a:t> longitudinais;</a:t>
            </a:r>
          </a:p>
          <a:p>
            <a:pPr algn="just"/>
            <a:r>
              <a:rPr lang="pt-BR" sz="2400" dirty="0"/>
              <a:t>· </a:t>
            </a:r>
            <a:r>
              <a:rPr lang="pt-BR" sz="2400" dirty="0" err="1"/>
              <a:t>chavetas</a:t>
            </a:r>
            <a:r>
              <a:rPr lang="pt-BR" sz="2400" dirty="0"/>
              <a:t> transversais.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Chavetas</a:t>
            </a:r>
            <a:r>
              <a:rPr lang="pt-BR" dirty="0" smtClean="0"/>
              <a:t> longitudinais</a:t>
            </a:r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40" y="4500570"/>
            <a:ext cx="8061860" cy="1485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642910" y="1428736"/>
            <a:ext cx="78581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São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colocadas na extensão do eixo para unir roldanas, rodas, volantes etc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 Podem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ser com ou sem cabeça e são de montagem e desmontagem fácil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 Sua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inclinação é de 1:100 e suas medidas principais são definidas quanto a:</a:t>
            </a:r>
          </a:p>
          <a:p>
            <a:pPr algn="just"/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· altura (h);</a:t>
            </a:r>
          </a:p>
          <a:p>
            <a:pPr algn="just"/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· comprimento (L);</a:t>
            </a:r>
          </a:p>
          <a:p>
            <a:pPr algn="just"/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· largura (b).</a:t>
            </a:r>
          </a:p>
          <a:p>
            <a:pPr algn="just"/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pt-BR" sz="2000" dirty="0" err="1">
                <a:latin typeface="Times New Roman" pitchFamily="18" charset="0"/>
                <a:cs typeface="Times New Roman" pitchFamily="18" charset="0"/>
              </a:rPr>
              <a:t>chavetas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 longitudinais podem ser de diversos tipos: encaixada, meia-cana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, plana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, embutida e tangencial. Veremos as características de cada desses tipos.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Chavetas</a:t>
            </a:r>
            <a:r>
              <a:rPr lang="pt-BR" dirty="0" smtClean="0"/>
              <a:t> encaixadas</a:t>
            </a:r>
            <a:endParaRPr lang="pt-B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3" y="4143380"/>
            <a:ext cx="4805957" cy="195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642910" y="1643050"/>
            <a:ext cx="7143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São muito usadas</a:t>
            </a:r>
            <a:r>
              <a:rPr lang="pt-BR" sz="2800" dirty="0"/>
              <a:t>. Sua forma corresponde à do </a:t>
            </a:r>
            <a:r>
              <a:rPr lang="pt-BR" sz="2800" dirty="0" smtClean="0"/>
              <a:t>tipo mais </a:t>
            </a:r>
            <a:r>
              <a:rPr lang="pt-BR" sz="2800" dirty="0"/>
              <a:t>simples de </a:t>
            </a:r>
            <a:r>
              <a:rPr lang="pt-BR" sz="2800" dirty="0" err="1"/>
              <a:t>chaveta</a:t>
            </a:r>
            <a:r>
              <a:rPr lang="pt-BR" sz="2800" dirty="0"/>
              <a:t> de cunha. </a:t>
            </a:r>
            <a:r>
              <a:rPr lang="pt-BR" sz="2800" dirty="0" smtClean="0"/>
              <a:t>Para possibilitar </a:t>
            </a:r>
            <a:r>
              <a:rPr lang="pt-BR" sz="2800" dirty="0"/>
              <a:t>seu emprego, o rasgo do </a:t>
            </a:r>
            <a:r>
              <a:rPr lang="pt-BR" sz="2800" dirty="0" smtClean="0"/>
              <a:t>eixo é </a:t>
            </a:r>
            <a:r>
              <a:rPr lang="pt-BR" sz="2800" dirty="0"/>
              <a:t>sempre mais comprido que a </a:t>
            </a:r>
            <a:r>
              <a:rPr lang="pt-BR" sz="2800" dirty="0" err="1"/>
              <a:t>chaveta</a:t>
            </a:r>
            <a:r>
              <a:rPr lang="pt-BR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Chaveta</a:t>
            </a:r>
            <a:r>
              <a:rPr lang="pt-BR" dirty="0" smtClean="0"/>
              <a:t> meia-cana</a:t>
            </a:r>
            <a:endParaRPr lang="pt-B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4071942"/>
            <a:ext cx="3786214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642910" y="1357298"/>
            <a:ext cx="77867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Sua </a:t>
            </a:r>
            <a:r>
              <a:rPr lang="pt-BR" sz="2400" dirty="0"/>
              <a:t>base é </a:t>
            </a:r>
            <a:r>
              <a:rPr lang="pt-BR" sz="2400" dirty="0" smtClean="0"/>
              <a:t>côncava (</a:t>
            </a:r>
            <a:r>
              <a:rPr lang="pt-BR" sz="2400" dirty="0"/>
              <a:t>com o mesmo raio do eixo). </a:t>
            </a:r>
            <a:r>
              <a:rPr lang="pt-BR" sz="2400" dirty="0" smtClean="0"/>
              <a:t>Sua inclinação </a:t>
            </a:r>
            <a:r>
              <a:rPr lang="pt-BR" sz="2400" dirty="0"/>
              <a:t>é de 1:100, com ou sem cabeça.</a:t>
            </a:r>
          </a:p>
          <a:p>
            <a:pPr algn="just"/>
            <a:r>
              <a:rPr lang="pt-BR" sz="2400" dirty="0"/>
              <a:t>Não é necessário rasgo na árvore</a:t>
            </a:r>
            <a:r>
              <a:rPr lang="pt-BR" sz="2400" dirty="0" smtClean="0"/>
              <a:t>, pois </a:t>
            </a:r>
            <a:r>
              <a:rPr lang="pt-BR" sz="2400" dirty="0"/>
              <a:t>a </a:t>
            </a:r>
            <a:r>
              <a:rPr lang="pt-BR" sz="2400" dirty="0" err="1"/>
              <a:t>chaveta</a:t>
            </a:r>
            <a:r>
              <a:rPr lang="pt-BR" sz="2400" dirty="0"/>
              <a:t> transmite o </a:t>
            </a:r>
            <a:r>
              <a:rPr lang="pt-BR" sz="2400" dirty="0" smtClean="0"/>
              <a:t>movimento por </a:t>
            </a:r>
            <a:r>
              <a:rPr lang="pt-BR" sz="2400" dirty="0"/>
              <a:t>efeito do atrito. Desta forma, </a:t>
            </a:r>
            <a:r>
              <a:rPr lang="pt-BR" sz="2400" dirty="0" smtClean="0"/>
              <a:t>quando o </a:t>
            </a:r>
            <a:r>
              <a:rPr lang="pt-BR" sz="2400" dirty="0"/>
              <a:t>esforço no elemento conduzido </a:t>
            </a:r>
            <a:r>
              <a:rPr lang="pt-BR" sz="2400" dirty="0" smtClean="0"/>
              <a:t>for muito </a:t>
            </a:r>
            <a:r>
              <a:rPr lang="pt-BR" sz="2400" dirty="0"/>
              <a:t>grande, a </a:t>
            </a:r>
            <a:r>
              <a:rPr lang="pt-BR" sz="2400" dirty="0" err="1"/>
              <a:t>chaveta</a:t>
            </a:r>
            <a:r>
              <a:rPr lang="pt-BR" sz="2400" dirty="0"/>
              <a:t> desliza sobre </a:t>
            </a:r>
            <a:r>
              <a:rPr lang="pt-BR" sz="2400" dirty="0" smtClean="0"/>
              <a:t>a árvore</a:t>
            </a:r>
            <a:r>
              <a:rPr lang="pt-BR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Chaveta</a:t>
            </a:r>
            <a:r>
              <a:rPr lang="pt-BR" dirty="0" smtClean="0"/>
              <a:t> plana</a:t>
            </a:r>
            <a:endParaRPr lang="pt-B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286124"/>
            <a:ext cx="4647454" cy="215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857224" y="1571612"/>
            <a:ext cx="7500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Sua </a:t>
            </a:r>
            <a:r>
              <a:rPr lang="pt-BR" sz="2400" dirty="0"/>
              <a:t>forma é </a:t>
            </a:r>
            <a:r>
              <a:rPr lang="pt-BR" sz="2400" dirty="0" smtClean="0"/>
              <a:t>similar </a:t>
            </a:r>
            <a:r>
              <a:rPr lang="pt-BR" sz="2400" dirty="0"/>
              <a:t>à da </a:t>
            </a:r>
            <a:r>
              <a:rPr lang="pt-BR" sz="2400" dirty="0" err="1"/>
              <a:t>chaveta</a:t>
            </a:r>
            <a:r>
              <a:rPr lang="pt-BR" sz="2400" dirty="0"/>
              <a:t> encaixada, porém</a:t>
            </a:r>
            <a:r>
              <a:rPr lang="pt-BR" sz="2400" dirty="0" smtClean="0"/>
              <a:t>, para </a:t>
            </a:r>
            <a:r>
              <a:rPr lang="pt-BR" sz="2400" dirty="0"/>
              <a:t>sua montagem não se abre </a:t>
            </a:r>
            <a:r>
              <a:rPr lang="pt-BR" sz="2400" dirty="0" smtClean="0"/>
              <a:t>rasgo no </a:t>
            </a:r>
            <a:r>
              <a:rPr lang="pt-BR" sz="2400" dirty="0"/>
              <a:t>eixo. É feito um rebaixo plano.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Chavetas</a:t>
            </a:r>
            <a:r>
              <a:rPr lang="pt-BR" dirty="0" smtClean="0"/>
              <a:t> embutidas</a:t>
            </a:r>
            <a:endParaRPr lang="pt-B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7" y="3929066"/>
            <a:ext cx="5155621" cy="215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642910" y="1500174"/>
            <a:ext cx="778674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Essas </a:t>
            </a:r>
            <a:r>
              <a:rPr lang="pt-BR" sz="2800" dirty="0" err="1" smtClean="0"/>
              <a:t>chavetas</a:t>
            </a:r>
            <a:r>
              <a:rPr lang="pt-BR" sz="2800" dirty="0" smtClean="0"/>
              <a:t> </a:t>
            </a:r>
            <a:r>
              <a:rPr lang="pt-BR" sz="2800" dirty="0"/>
              <a:t>têm os extremos arredondados</a:t>
            </a:r>
            <a:r>
              <a:rPr lang="pt-BR" sz="2800" dirty="0" smtClean="0"/>
              <a:t>, conforme </a:t>
            </a:r>
            <a:r>
              <a:rPr lang="pt-BR" sz="2800" dirty="0"/>
              <a:t>se observa na </a:t>
            </a:r>
            <a:r>
              <a:rPr lang="pt-BR" sz="2800" dirty="0" smtClean="0"/>
              <a:t>vista superior </a:t>
            </a:r>
            <a:r>
              <a:rPr lang="pt-BR" sz="2800" dirty="0"/>
              <a:t>ao lado. O rasgo para </a:t>
            </a:r>
            <a:r>
              <a:rPr lang="pt-BR" sz="2800" dirty="0" smtClean="0"/>
              <a:t>seu alojamento </a:t>
            </a:r>
            <a:r>
              <a:rPr lang="pt-BR" sz="2800" dirty="0"/>
              <a:t>no eixo possui o </a:t>
            </a:r>
            <a:r>
              <a:rPr lang="pt-BR" sz="2800" dirty="0" smtClean="0"/>
              <a:t>mesmo comprimento </a:t>
            </a:r>
            <a:r>
              <a:rPr lang="pt-BR" sz="2800" dirty="0"/>
              <a:t>da </a:t>
            </a:r>
            <a:r>
              <a:rPr lang="pt-BR" sz="2800" dirty="0" err="1"/>
              <a:t>chaveta</a:t>
            </a:r>
            <a:r>
              <a:rPr lang="pt-BR" sz="2800" dirty="0"/>
              <a:t>. As </a:t>
            </a:r>
            <a:r>
              <a:rPr lang="pt-BR" sz="2800" dirty="0" err="1" smtClean="0"/>
              <a:t>chavetas</a:t>
            </a:r>
            <a:r>
              <a:rPr lang="pt-BR" sz="2800" dirty="0" smtClean="0"/>
              <a:t> embutidas </a:t>
            </a:r>
            <a:r>
              <a:rPr lang="pt-BR" sz="2800" dirty="0"/>
              <a:t>nunca têm cabeça.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62</TotalTime>
  <Words>619</Words>
  <Application>Microsoft Office PowerPoint</Application>
  <PresentationFormat>Apresentação na tela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Origem</vt:lpstr>
      <vt:lpstr>CHAVETAS</vt:lpstr>
      <vt:lpstr>CHAVETAS</vt:lpstr>
      <vt:lpstr>CHAVETA</vt:lpstr>
      <vt:lpstr>Chavetas de cunha</vt:lpstr>
      <vt:lpstr>Chavetas longitudinais</vt:lpstr>
      <vt:lpstr>Chavetas encaixadas</vt:lpstr>
      <vt:lpstr>Chaveta meia-cana</vt:lpstr>
      <vt:lpstr>Chaveta plana</vt:lpstr>
      <vt:lpstr>Chavetas embutidas</vt:lpstr>
      <vt:lpstr>Chavetas tangenciais</vt:lpstr>
      <vt:lpstr>Chavetas transversais</vt:lpstr>
      <vt:lpstr>Chavetas paralelas ou lingüetas</vt:lpstr>
      <vt:lpstr>Chavetas paralelas ou lingüetas (CONT)</vt:lpstr>
      <vt:lpstr>Chaveta de disco ou meia-lua (tipo woodruff)</vt:lpstr>
      <vt:lpstr>Tolerâncias para chavetas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MECÂNICOS II</dc:title>
  <dc:creator>ziara</dc:creator>
  <cp:lastModifiedBy>ziaraeguia</cp:lastModifiedBy>
  <cp:revision>6</cp:revision>
  <dcterms:created xsi:type="dcterms:W3CDTF">2010-08-18T03:04:27Z</dcterms:created>
  <dcterms:modified xsi:type="dcterms:W3CDTF">2014-05-16T22:51:38Z</dcterms:modified>
</cp:coreProperties>
</file>