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7E3F11C1-9D0E-4ABC-A88F-E8E135876422}" type="datetimeFigureOut">
              <a:rPr lang="pt-BR" smtClean="0"/>
              <a:pPr/>
              <a:t>19/10/2018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DF86983-C3E0-45B4-9D5C-D1486B4E16FD}"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E3F11C1-9D0E-4ABC-A88F-E8E135876422}" type="datetimeFigureOut">
              <a:rPr lang="pt-BR" smtClean="0"/>
              <a:pPr/>
              <a:t>19/10/2018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DF86983-C3E0-45B4-9D5C-D1486B4E16FD}"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E3F11C1-9D0E-4ABC-A88F-E8E135876422}" type="datetimeFigureOut">
              <a:rPr lang="pt-BR" smtClean="0"/>
              <a:pPr/>
              <a:t>19/10/2018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DF86983-C3E0-45B4-9D5C-D1486B4E16FD}"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E3F11C1-9D0E-4ABC-A88F-E8E135876422}" type="datetimeFigureOut">
              <a:rPr lang="pt-BR" smtClean="0"/>
              <a:pPr/>
              <a:t>19/10/2018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DF86983-C3E0-45B4-9D5C-D1486B4E16FD}"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7E3F11C1-9D0E-4ABC-A88F-E8E135876422}" type="datetimeFigureOut">
              <a:rPr lang="pt-BR" smtClean="0"/>
              <a:pPr/>
              <a:t>19/10/2018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DF86983-C3E0-45B4-9D5C-D1486B4E16FD}"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7E3F11C1-9D0E-4ABC-A88F-E8E135876422}" type="datetimeFigureOut">
              <a:rPr lang="pt-BR" smtClean="0"/>
              <a:pPr/>
              <a:t>19/10/2018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DF86983-C3E0-45B4-9D5C-D1486B4E16FD}"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7E3F11C1-9D0E-4ABC-A88F-E8E135876422}" type="datetimeFigureOut">
              <a:rPr lang="pt-BR" smtClean="0"/>
              <a:pPr/>
              <a:t>19/10/2018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FDF86983-C3E0-45B4-9D5C-D1486B4E16FD}"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7E3F11C1-9D0E-4ABC-A88F-E8E135876422}" type="datetimeFigureOut">
              <a:rPr lang="pt-BR" smtClean="0"/>
              <a:pPr/>
              <a:t>19/10/2018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FDF86983-C3E0-45B4-9D5C-D1486B4E16FD}"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7E3F11C1-9D0E-4ABC-A88F-E8E135876422}" type="datetimeFigureOut">
              <a:rPr lang="pt-BR" smtClean="0"/>
              <a:pPr/>
              <a:t>19/10/2018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FDF86983-C3E0-45B4-9D5C-D1486B4E16FD}"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7E3F11C1-9D0E-4ABC-A88F-E8E135876422}" type="datetimeFigureOut">
              <a:rPr lang="pt-BR" smtClean="0"/>
              <a:pPr/>
              <a:t>19/10/2018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DF86983-C3E0-45B4-9D5C-D1486B4E16FD}"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7E3F11C1-9D0E-4ABC-A88F-E8E135876422}" type="datetimeFigureOut">
              <a:rPr lang="pt-BR" smtClean="0"/>
              <a:pPr/>
              <a:t>19/10/2018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DF86983-C3E0-45B4-9D5C-D1486B4E16FD}"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3F11C1-9D0E-4ABC-A88F-E8E135876422}" type="datetimeFigureOut">
              <a:rPr lang="pt-BR" smtClean="0"/>
              <a:pPr/>
              <a:t>19/10/2018</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F86983-C3E0-45B4-9D5C-D1486B4E16FD}"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900113" y="1125538"/>
            <a:ext cx="6997700" cy="2231454"/>
          </a:xfrm>
        </p:spPr>
        <p:txBody>
          <a:bodyPr>
            <a:normAutofit fontScale="90000"/>
          </a:bodyPr>
          <a:lstStyle/>
          <a:p>
            <a:pPr eaLnBrk="1" hangingPunct="1"/>
            <a:r>
              <a:rPr lang="pt-BR" sz="5400" dirty="0" smtClean="0"/>
              <a:t/>
            </a:r>
            <a:br>
              <a:rPr lang="pt-BR" sz="5400" dirty="0" smtClean="0"/>
            </a:br>
            <a:r>
              <a:rPr lang="pt-BR" sz="5400" dirty="0" smtClean="0"/>
              <a:t/>
            </a:r>
            <a:br>
              <a:rPr lang="pt-BR" sz="5400" dirty="0" smtClean="0"/>
            </a:br>
            <a:r>
              <a:rPr lang="pt-BR" sz="5400" dirty="0" smtClean="0"/>
              <a:t/>
            </a:r>
            <a:br>
              <a:rPr lang="pt-BR" sz="5400" dirty="0" smtClean="0"/>
            </a:br>
            <a:r>
              <a:rPr lang="pt-BR" sz="5400" dirty="0" smtClean="0"/>
              <a:t>Trabalho de Física</a:t>
            </a:r>
            <a:br>
              <a:rPr lang="pt-BR" sz="5400" dirty="0" smtClean="0"/>
            </a:br>
            <a:r>
              <a:rPr lang="pt-BR" sz="5400" dirty="0" smtClean="0"/>
              <a:t/>
            </a:r>
            <a:br>
              <a:rPr lang="pt-BR" sz="5400" dirty="0" smtClean="0"/>
            </a:br>
            <a:r>
              <a:rPr lang="pt-BR" sz="5400" dirty="0" smtClean="0"/>
              <a:t>Hidrelétrica</a:t>
            </a:r>
            <a:endParaRPr lang="en-US" sz="5400" dirty="0" smtClean="0"/>
          </a:p>
        </p:txBody>
      </p:sp>
      <p:sp>
        <p:nvSpPr>
          <p:cNvPr id="7171" name="Rectangle 3"/>
          <p:cNvSpPr>
            <a:spLocks noGrp="1" noChangeArrowheads="1"/>
          </p:cNvSpPr>
          <p:nvPr>
            <p:ph type="subTitle" idx="1"/>
          </p:nvPr>
        </p:nvSpPr>
        <p:spPr>
          <a:xfrm>
            <a:off x="1331913" y="4437112"/>
            <a:ext cx="6192415" cy="1279476"/>
          </a:xfrm>
        </p:spPr>
        <p:txBody>
          <a:bodyPr>
            <a:normAutofit fontScale="92500" lnSpcReduction="20000"/>
          </a:bodyPr>
          <a:lstStyle/>
          <a:p>
            <a:pPr eaLnBrk="1" hangingPunct="1"/>
            <a:r>
              <a:rPr lang="pt-BR" sz="3200" dirty="0" smtClean="0">
                <a:solidFill>
                  <a:schemeClr val="accent2"/>
                </a:solidFill>
                <a:latin typeface="Times New Roman" pitchFamily="18" charset="0"/>
              </a:rPr>
              <a:t>Nomes: </a:t>
            </a:r>
            <a:r>
              <a:rPr lang="pt-BR" sz="3200" dirty="0" err="1" smtClean="0">
                <a:solidFill>
                  <a:schemeClr val="accent2"/>
                </a:solidFill>
                <a:latin typeface="Times New Roman" pitchFamily="18" charset="0"/>
              </a:rPr>
              <a:t>Andércio</a:t>
            </a:r>
            <a:r>
              <a:rPr lang="pt-BR" sz="3200" dirty="0" smtClean="0">
                <a:solidFill>
                  <a:schemeClr val="accent2"/>
                </a:solidFill>
                <a:latin typeface="Times New Roman" pitchFamily="18" charset="0"/>
              </a:rPr>
              <a:t>, Gustavo </a:t>
            </a:r>
            <a:r>
              <a:rPr lang="pt-BR" sz="3200" dirty="0" err="1" smtClean="0">
                <a:solidFill>
                  <a:schemeClr val="accent2"/>
                </a:solidFill>
                <a:latin typeface="Times New Roman" pitchFamily="18" charset="0"/>
              </a:rPr>
              <a:t>Nishimura</a:t>
            </a:r>
            <a:r>
              <a:rPr lang="pt-BR" sz="3200" dirty="0" smtClean="0">
                <a:solidFill>
                  <a:schemeClr val="accent2"/>
                </a:solidFill>
                <a:latin typeface="Times New Roman" pitchFamily="18" charset="0"/>
              </a:rPr>
              <a:t>, Jonas</a:t>
            </a:r>
            <a:r>
              <a:rPr lang="pt-BR" sz="3200" smtClean="0">
                <a:solidFill>
                  <a:schemeClr val="accent2"/>
                </a:solidFill>
                <a:latin typeface="Times New Roman" pitchFamily="18" charset="0"/>
              </a:rPr>
              <a:t>, </a:t>
            </a:r>
            <a:r>
              <a:rPr lang="pt-BR" sz="3200" smtClean="0">
                <a:solidFill>
                  <a:schemeClr val="accent2"/>
                </a:solidFill>
                <a:latin typeface="Times New Roman" pitchFamily="18" charset="0"/>
              </a:rPr>
              <a:t>Nicholas</a:t>
            </a:r>
            <a:r>
              <a:rPr lang="pt-BR" sz="3200" dirty="0" smtClean="0">
                <a:solidFill>
                  <a:schemeClr val="accent2"/>
                </a:solidFill>
                <a:latin typeface="Times New Roman" pitchFamily="18" charset="0"/>
              </a:rPr>
              <a:t>, João Cintra e Vinícius Carvalho.</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dirty="0" smtClean="0"/>
              <a:t>Porcentagem de hidrelétrica no Brasil e no mundo:</a:t>
            </a:r>
            <a:endParaRPr lang="pt-BR" dirty="0"/>
          </a:p>
        </p:txBody>
      </p:sp>
      <p:sp>
        <p:nvSpPr>
          <p:cNvPr id="3" name="Espaço Reservado para Conteúdo 2"/>
          <p:cNvSpPr>
            <a:spLocks noGrp="1"/>
          </p:cNvSpPr>
          <p:nvPr>
            <p:ph idx="1"/>
          </p:nvPr>
        </p:nvSpPr>
        <p:spPr/>
        <p:txBody>
          <a:bodyPr/>
          <a:lstStyle/>
          <a:p>
            <a:pPr algn="just">
              <a:buNone/>
            </a:pPr>
            <a:r>
              <a:rPr lang="pt-BR" sz="2800" dirty="0" smtClean="0">
                <a:sym typeface="Wingdings" pitchFamily="2" charset="2"/>
              </a:rPr>
              <a:t>A energia hidrelétrica no Brasil corresponde a 90% da energia elétrica no país.</a:t>
            </a:r>
          </a:p>
          <a:p>
            <a:pPr algn="just">
              <a:buNone/>
            </a:pPr>
            <a:r>
              <a:rPr lang="pt-BR" sz="2800" dirty="0" smtClean="0">
                <a:sym typeface="Wingdings" pitchFamily="2" charset="2"/>
              </a:rPr>
              <a:t>No mundo a energia hidrelétrica corresponde a 18%.</a:t>
            </a:r>
          </a:p>
          <a:p>
            <a:pPr>
              <a:buFont typeface="Wingdings" pitchFamily="2" charset="2"/>
              <a:buChar char="à"/>
            </a:pPr>
            <a:endParaRPr lang="pt-BR" dirty="0"/>
          </a:p>
        </p:txBody>
      </p:sp>
      <p:pic>
        <p:nvPicPr>
          <p:cNvPr id="219138" name="Picture 2" descr="Resultado de imagem para Energia hidrelÃ©trica gerada no mundo"/>
          <p:cNvPicPr>
            <a:picLocks noChangeAspect="1" noChangeArrowheads="1"/>
          </p:cNvPicPr>
          <p:nvPr/>
        </p:nvPicPr>
        <p:blipFill>
          <a:blip r:embed="rId2" cstate="print"/>
          <a:srcRect/>
          <a:stretch>
            <a:fillRect/>
          </a:stretch>
        </p:blipFill>
        <p:spPr bwMode="auto">
          <a:xfrm>
            <a:off x="4788024" y="3312888"/>
            <a:ext cx="3984104" cy="2639470"/>
          </a:xfrm>
          <a:prstGeom prst="rect">
            <a:avLst/>
          </a:prstGeom>
          <a:noFill/>
        </p:spPr>
      </p:pic>
      <p:sp>
        <p:nvSpPr>
          <p:cNvPr id="5" name="CaixaDeTexto 4"/>
          <p:cNvSpPr txBox="1"/>
          <p:nvPr/>
        </p:nvSpPr>
        <p:spPr>
          <a:xfrm>
            <a:off x="1835696" y="4725144"/>
            <a:ext cx="3312368" cy="1631216"/>
          </a:xfrm>
          <a:prstGeom prst="rect">
            <a:avLst/>
          </a:prstGeom>
          <a:noFill/>
        </p:spPr>
        <p:txBody>
          <a:bodyPr wrap="square" rtlCol="0">
            <a:spAutoFit/>
          </a:bodyPr>
          <a:lstStyle/>
          <a:p>
            <a:r>
              <a:rPr lang="pt-BR" sz="2000" dirty="0" smtClean="0">
                <a:latin typeface="Arial Black" pitchFamily="34" charset="0"/>
              </a:rPr>
              <a:t>http://educenergiahidreletrica.blogspot.com/2009/08/grafico-energia-gerada-no-mundo.html</a:t>
            </a:r>
            <a:endParaRPr lang="pt-BR" sz="2000" dirty="0">
              <a:latin typeface="Arial Black"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186" name="Picture 2" descr="Resultado de imagem para Maior usina hidrelÃ©trica do brasil"/>
          <p:cNvPicPr>
            <a:picLocks noChangeAspect="1" noChangeArrowheads="1"/>
          </p:cNvPicPr>
          <p:nvPr/>
        </p:nvPicPr>
        <p:blipFill>
          <a:blip r:embed="rId2" cstate="print"/>
          <a:srcRect/>
          <a:stretch>
            <a:fillRect/>
          </a:stretch>
        </p:blipFill>
        <p:spPr bwMode="auto">
          <a:xfrm>
            <a:off x="1403648" y="836712"/>
            <a:ext cx="6194196" cy="2664296"/>
          </a:xfrm>
          <a:prstGeom prst="rect">
            <a:avLst/>
          </a:prstGeom>
          <a:noFill/>
        </p:spPr>
      </p:pic>
      <p:pic>
        <p:nvPicPr>
          <p:cNvPr id="221188" name="Picture 4" descr="Resultado de imagem para Maior usina hidrelÃ©trica do mundo"/>
          <p:cNvPicPr>
            <a:picLocks noChangeAspect="1" noChangeArrowheads="1"/>
          </p:cNvPicPr>
          <p:nvPr/>
        </p:nvPicPr>
        <p:blipFill>
          <a:blip r:embed="rId3" cstate="print"/>
          <a:srcRect/>
          <a:stretch>
            <a:fillRect/>
          </a:stretch>
        </p:blipFill>
        <p:spPr bwMode="auto">
          <a:xfrm>
            <a:off x="1475656" y="4121696"/>
            <a:ext cx="6192688" cy="2736304"/>
          </a:xfrm>
          <a:prstGeom prst="rect">
            <a:avLst/>
          </a:prstGeom>
          <a:noFill/>
        </p:spPr>
      </p:pic>
      <p:sp>
        <p:nvSpPr>
          <p:cNvPr id="4" name="CaixaDeTexto 3"/>
          <p:cNvSpPr txBox="1"/>
          <p:nvPr/>
        </p:nvSpPr>
        <p:spPr>
          <a:xfrm>
            <a:off x="1475656" y="0"/>
            <a:ext cx="5760640" cy="923330"/>
          </a:xfrm>
          <a:prstGeom prst="rect">
            <a:avLst/>
          </a:prstGeom>
          <a:noFill/>
        </p:spPr>
        <p:txBody>
          <a:bodyPr wrap="square" rtlCol="0">
            <a:spAutoFit/>
          </a:bodyPr>
          <a:lstStyle/>
          <a:p>
            <a:r>
              <a:rPr lang="pt-BR" dirty="0" smtClean="0"/>
              <a:t>http://</a:t>
            </a:r>
            <a:r>
              <a:rPr lang="pt-BR" sz="1600" dirty="0" smtClean="0">
                <a:latin typeface="Arial Black" pitchFamily="34" charset="0"/>
              </a:rPr>
              <a:t>www.abihoestepr.com.br/noticia/vertedouro-da-usina-de-itaipu-e-aberto-e-libera-cinco-vezes-a-vazao-media-das-cataratas-do-iguacu</a:t>
            </a:r>
            <a:r>
              <a:rPr lang="pt-BR" dirty="0" smtClean="0"/>
              <a:t>/</a:t>
            </a:r>
            <a:endParaRPr lang="pt-BR" dirty="0"/>
          </a:p>
        </p:txBody>
      </p:sp>
      <p:sp>
        <p:nvSpPr>
          <p:cNvPr id="5" name="CaixaDeTexto 4"/>
          <p:cNvSpPr txBox="1"/>
          <p:nvPr/>
        </p:nvSpPr>
        <p:spPr>
          <a:xfrm>
            <a:off x="1403648" y="3501008"/>
            <a:ext cx="6480720" cy="707886"/>
          </a:xfrm>
          <a:prstGeom prst="rect">
            <a:avLst/>
          </a:prstGeom>
          <a:noFill/>
        </p:spPr>
        <p:txBody>
          <a:bodyPr wrap="square" rtlCol="0">
            <a:spAutoFit/>
          </a:bodyPr>
          <a:lstStyle/>
          <a:p>
            <a:r>
              <a:rPr lang="pt-BR" sz="2000" dirty="0" smtClean="0">
                <a:latin typeface="Arial Black" pitchFamily="34" charset="0"/>
              </a:rPr>
              <a:t>https://gigantesdomundo.blogspot.com/2011/12/tres-gargantas-china-maior-usina.html</a:t>
            </a:r>
            <a:endParaRPr lang="pt-BR" sz="2000" dirty="0">
              <a:latin typeface="Arial Black"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algn="ctr"/>
            <a:endParaRPr lang="pt-BR" dirty="0" smtClean="0"/>
          </a:p>
          <a:p>
            <a:pPr algn="ctr">
              <a:buNone/>
            </a:pPr>
            <a:r>
              <a:rPr lang="pt-BR" sz="9600" dirty="0" smtClean="0"/>
              <a:t>FIM</a:t>
            </a:r>
            <a:endParaRPr lang="pt-BR" sz="9600" dirty="0"/>
          </a:p>
        </p:txBody>
      </p:sp>
      <p:sp>
        <p:nvSpPr>
          <p:cNvPr id="4" name="CaixaDeTexto 3"/>
          <p:cNvSpPr txBox="1"/>
          <p:nvPr/>
        </p:nvSpPr>
        <p:spPr>
          <a:xfrm>
            <a:off x="6804248" y="6309320"/>
            <a:ext cx="2059988" cy="369332"/>
          </a:xfrm>
          <a:prstGeom prst="rect">
            <a:avLst/>
          </a:prstGeom>
          <a:noFill/>
        </p:spPr>
        <p:txBody>
          <a:bodyPr wrap="none" rtlCol="0">
            <a:spAutoFit/>
          </a:bodyPr>
          <a:lstStyle/>
          <a:p>
            <a:r>
              <a:rPr lang="pt-BR" dirty="0" smtClean="0"/>
              <a:t>Fernando seu lindo!</a:t>
            </a:r>
            <a:endParaRPr lang="pt-B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3400" y="473075"/>
            <a:ext cx="8153400" cy="723677"/>
          </a:xfrm>
        </p:spPr>
        <p:txBody>
          <a:bodyPr>
            <a:normAutofit fontScale="90000"/>
          </a:bodyPr>
          <a:lstStyle/>
          <a:p>
            <a:pPr algn="ctr"/>
            <a:r>
              <a:rPr lang="pt-BR" dirty="0" smtClean="0"/>
              <a:t>Como funciona a hidrelétrica?</a:t>
            </a:r>
            <a:endParaRPr lang="pt-BR" dirty="0"/>
          </a:p>
        </p:txBody>
      </p:sp>
      <p:sp>
        <p:nvSpPr>
          <p:cNvPr id="3" name="Espaço Reservado para Conteúdo 2"/>
          <p:cNvSpPr>
            <a:spLocks noGrp="1"/>
          </p:cNvSpPr>
          <p:nvPr>
            <p:ph idx="1"/>
          </p:nvPr>
        </p:nvSpPr>
        <p:spPr>
          <a:xfrm>
            <a:off x="533400" y="1700808"/>
            <a:ext cx="8153400" cy="4166592"/>
          </a:xfrm>
        </p:spPr>
        <p:txBody>
          <a:bodyPr/>
          <a:lstStyle/>
          <a:p>
            <a:pPr algn="just"/>
            <a:r>
              <a:rPr lang="pt-BR" dirty="0" smtClean="0">
                <a:sym typeface="Wingdings" pitchFamily="2" charset="2"/>
              </a:rPr>
              <a:t> </a:t>
            </a:r>
            <a:r>
              <a:rPr lang="pt-BR" sz="1800" b="1" dirty="0" smtClean="0">
                <a:solidFill>
                  <a:schemeClr val="tx1"/>
                </a:solidFill>
                <a:latin typeface="+mn-lt"/>
                <a:ea typeface="+mn-ea"/>
                <a:cs typeface="+mn-cs"/>
              </a:rPr>
              <a:t>Usina hidrelétrica</a:t>
            </a:r>
            <a:r>
              <a:rPr lang="pt-BR" sz="1800" dirty="0" smtClean="0">
                <a:solidFill>
                  <a:schemeClr val="tx1"/>
                </a:solidFill>
                <a:latin typeface="+mn-lt"/>
                <a:ea typeface="+mn-ea"/>
                <a:cs typeface="+mn-cs"/>
              </a:rPr>
              <a:t>, ou </a:t>
            </a:r>
            <a:r>
              <a:rPr lang="pt-BR" sz="1800" b="1" dirty="0" smtClean="0">
                <a:solidFill>
                  <a:schemeClr val="tx1"/>
                </a:solidFill>
                <a:latin typeface="+mn-lt"/>
                <a:ea typeface="+mn-ea"/>
                <a:cs typeface="+mn-cs"/>
              </a:rPr>
              <a:t>central hidroelétrica</a:t>
            </a:r>
            <a:r>
              <a:rPr lang="pt-BR" sz="1800" dirty="0" smtClean="0">
                <a:solidFill>
                  <a:schemeClr val="tx1"/>
                </a:solidFill>
                <a:latin typeface="+mn-lt"/>
                <a:ea typeface="+mn-ea"/>
                <a:cs typeface="+mn-cs"/>
              </a:rPr>
              <a:t>, é um complexo de projetos de engenharia civil, elétrica, energia e mecânica, compreendendo as áreas de hidráulica, estruturas de concreto, geotécnica, geológica, de tecnologia do concreto, de computação, de controle, de automação, ambiental, florestal, de solos, de fundações, de materiais, de montagem eletromecânica, etc. Um conjunto de obra e equipamentos, que tem por finalidade produzir </a:t>
            </a:r>
            <a:r>
              <a:rPr lang="pt-BR" sz="1800" dirty="0" smtClean="0">
                <a:latin typeface="+mn-lt"/>
                <a:ea typeface="+mn-ea"/>
                <a:cs typeface="+mn-cs"/>
              </a:rPr>
              <a:t>energia elétrica através do aproveitamento do potencial hidráulico existente em um rio.</a:t>
            </a:r>
          </a:p>
          <a:p>
            <a:pPr algn="just"/>
            <a:r>
              <a:rPr lang="pt-BR" sz="1800" dirty="0" smtClean="0">
                <a:solidFill>
                  <a:schemeClr val="tx1"/>
                </a:solidFill>
                <a:latin typeface="+mn-lt"/>
                <a:ea typeface="+mn-ea"/>
                <a:cs typeface="+mn-cs"/>
              </a:rPr>
              <a:t>As usinas hidroelétricas funcionam através da pressão da água que gira a turbina, transformando a energia potencial em energia cinética. Depois de passar pela turbina o gerador transforma a energia cinética em energia elétrica. Através de fios e cabos a energia é distribuída, e antes de chegar nas casas e comércios é transformada em baixa tensão.</a:t>
            </a:r>
          </a:p>
          <a:p>
            <a:pPr>
              <a:buNone/>
            </a:pPr>
            <a:endParaRPr lang="pt-B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4" name="Picture 2" descr="Resultado de imagem para conheÃ§a uma usina hidrelÃ©trica"/>
          <p:cNvPicPr>
            <a:picLocks noChangeAspect="1" noChangeArrowheads="1"/>
          </p:cNvPicPr>
          <p:nvPr/>
        </p:nvPicPr>
        <p:blipFill>
          <a:blip r:embed="rId2" cstate="print"/>
          <a:srcRect/>
          <a:stretch>
            <a:fillRect/>
          </a:stretch>
        </p:blipFill>
        <p:spPr bwMode="auto">
          <a:xfrm>
            <a:off x="395536" y="428667"/>
            <a:ext cx="8379296" cy="5586197"/>
          </a:xfrm>
          <a:prstGeom prst="rect">
            <a:avLst/>
          </a:prstGeom>
          <a:noFill/>
        </p:spPr>
      </p:pic>
      <p:sp>
        <p:nvSpPr>
          <p:cNvPr id="3" name="CaixaDeTexto 2"/>
          <p:cNvSpPr txBox="1"/>
          <p:nvPr/>
        </p:nvSpPr>
        <p:spPr>
          <a:xfrm>
            <a:off x="755576" y="6165304"/>
            <a:ext cx="6425157" cy="400110"/>
          </a:xfrm>
          <a:prstGeom prst="rect">
            <a:avLst/>
          </a:prstGeom>
          <a:noFill/>
        </p:spPr>
        <p:txBody>
          <a:bodyPr wrap="none" rtlCol="0">
            <a:spAutoFit/>
          </a:bodyPr>
          <a:lstStyle/>
          <a:p>
            <a:r>
              <a:rPr lang="pt-BR" sz="2000" dirty="0" smtClean="0">
                <a:latin typeface="Aharoni" pitchFamily="2" charset="-79"/>
                <a:cs typeface="Aharoni" pitchFamily="2" charset="-79"/>
              </a:rPr>
              <a:t>https://www.todamateria.com.br/usina-hidreletrica/</a:t>
            </a:r>
            <a:endParaRPr lang="pt-BR" sz="2000"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dirty="0" smtClean="0"/>
              <a:t>Tipos de rios em que pode haver usinas hidrelétricas</a:t>
            </a:r>
            <a:endParaRPr lang="pt-BR" dirty="0"/>
          </a:p>
        </p:txBody>
      </p:sp>
      <p:sp>
        <p:nvSpPr>
          <p:cNvPr id="3" name="Espaço Reservado para Conteúdo 2"/>
          <p:cNvSpPr>
            <a:spLocks noGrp="1"/>
          </p:cNvSpPr>
          <p:nvPr>
            <p:ph idx="1"/>
          </p:nvPr>
        </p:nvSpPr>
        <p:spPr/>
        <p:txBody>
          <a:bodyPr/>
          <a:lstStyle/>
          <a:p>
            <a:pPr algn="just">
              <a:buNone/>
            </a:pPr>
            <a:r>
              <a:rPr lang="pt-BR" sz="2400" dirty="0" smtClean="0">
                <a:solidFill>
                  <a:schemeClr val="tx1"/>
                </a:solidFill>
                <a:latin typeface="+mn-lt"/>
                <a:ea typeface="+mn-ea"/>
                <a:cs typeface="+mn-cs"/>
              </a:rPr>
              <a:t>A produção de energia elétrica por meio de usinas hidrelétricas é outra importante contribuição dos rios. A utilização dos rios na geração de energia ocorre com a construção de usinas hidrelétricas em determinados trechos de seu curso. Nem todos os rios são propícios a abrigar tais usinas, isso porque é necessária a existência de desníveis, fator que favorece a implantação de quedas artificiais. Por essa razão, os rios escolhidos para serem usados como força hidráulica nas usinas são aqueles que cortam áreas de relevo do tipo planalto, com superfície acidentada.</a:t>
            </a:r>
            <a:endParaRPr lang="pt-BR"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994" name="Picture 2" descr="Resultado de imagem para usina hidrelÃ©trica foz do chapecÃ³ rio uruguai"/>
          <p:cNvPicPr>
            <a:picLocks noChangeAspect="1" noChangeArrowheads="1"/>
          </p:cNvPicPr>
          <p:nvPr/>
        </p:nvPicPr>
        <p:blipFill>
          <a:blip r:embed="rId2" cstate="print"/>
          <a:srcRect/>
          <a:stretch>
            <a:fillRect/>
          </a:stretch>
        </p:blipFill>
        <p:spPr bwMode="auto">
          <a:xfrm>
            <a:off x="1475656" y="1844824"/>
            <a:ext cx="6264696" cy="4158201"/>
          </a:xfrm>
          <a:prstGeom prst="rect">
            <a:avLst/>
          </a:prstGeom>
          <a:noFill/>
        </p:spPr>
      </p:pic>
      <p:sp>
        <p:nvSpPr>
          <p:cNvPr id="3" name="CaixaDeTexto 2"/>
          <p:cNvSpPr txBox="1"/>
          <p:nvPr/>
        </p:nvSpPr>
        <p:spPr>
          <a:xfrm>
            <a:off x="755577" y="620688"/>
            <a:ext cx="7848872" cy="1077218"/>
          </a:xfrm>
          <a:prstGeom prst="rect">
            <a:avLst/>
          </a:prstGeom>
          <a:noFill/>
        </p:spPr>
        <p:txBody>
          <a:bodyPr wrap="square" rtlCol="0">
            <a:spAutoFit/>
          </a:bodyPr>
          <a:lstStyle/>
          <a:p>
            <a:pPr algn="ctr"/>
            <a:r>
              <a:rPr lang="pt-BR" sz="3200" dirty="0" smtClean="0">
                <a:latin typeface="+mn-lt"/>
              </a:rPr>
              <a:t>Usina Hidrelétrica Foz do Chapecó - Rio Uruguai</a:t>
            </a:r>
            <a:endParaRPr lang="pt-BR" sz="3200" dirty="0">
              <a:latin typeface="+mn-lt"/>
            </a:endParaRPr>
          </a:p>
        </p:txBody>
      </p:sp>
      <p:sp>
        <p:nvSpPr>
          <p:cNvPr id="4" name="CaixaDeTexto 3"/>
          <p:cNvSpPr txBox="1"/>
          <p:nvPr/>
        </p:nvSpPr>
        <p:spPr>
          <a:xfrm>
            <a:off x="1043608" y="6165304"/>
            <a:ext cx="6696744" cy="707886"/>
          </a:xfrm>
          <a:prstGeom prst="rect">
            <a:avLst/>
          </a:prstGeom>
          <a:noFill/>
        </p:spPr>
        <p:txBody>
          <a:bodyPr wrap="square" rtlCol="0">
            <a:spAutoFit/>
          </a:bodyPr>
          <a:lstStyle/>
          <a:p>
            <a:r>
              <a:rPr lang="pt-BR" sz="2000" dirty="0" smtClean="0">
                <a:latin typeface="Arial Black" pitchFamily="34" charset="0"/>
              </a:rPr>
              <a:t>http://www.furnas.com.br/hotsites/sistemafurnas/usina_hidr_fozchapeco.asp</a:t>
            </a:r>
            <a:endParaRPr lang="pt-BR" sz="2000" dirty="0">
              <a:latin typeface="Arial Black"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dirty="0" smtClean="0"/>
              <a:t>Vantagens de se usar a energia hidrelétrica</a:t>
            </a:r>
            <a:endParaRPr lang="pt-BR" dirty="0"/>
          </a:p>
        </p:txBody>
      </p:sp>
      <p:sp>
        <p:nvSpPr>
          <p:cNvPr id="3" name="Espaço Reservado para Conteúdo 2"/>
          <p:cNvSpPr>
            <a:spLocks noGrp="1"/>
          </p:cNvSpPr>
          <p:nvPr>
            <p:ph idx="1"/>
          </p:nvPr>
        </p:nvSpPr>
        <p:spPr/>
        <p:txBody>
          <a:bodyPr/>
          <a:lstStyle/>
          <a:p>
            <a:pPr algn="just">
              <a:buNone/>
            </a:pPr>
            <a:r>
              <a:rPr lang="pt-BR" dirty="0" smtClean="0">
                <a:sym typeface="Wingdings" pitchFamily="2" charset="2"/>
              </a:rPr>
              <a:t></a:t>
            </a:r>
            <a:r>
              <a:rPr lang="pt-BR" sz="2000" dirty="0" smtClean="0"/>
              <a:t>Uso de fontes renováveis de energia, uma vez que a água é considerada como uma fonte renovável.</a:t>
            </a:r>
          </a:p>
          <a:p>
            <a:pPr algn="just">
              <a:buNone/>
            </a:pPr>
            <a:r>
              <a:rPr lang="pt-BR" sz="2000" dirty="0" smtClean="0">
                <a:sym typeface="Wingdings" pitchFamily="2" charset="2"/>
              </a:rPr>
              <a:t>Viabilidade do uso de outras fontes renováveis, de modo que a flexibilidade e a capacidade de armazenamento da usinas são meios eficientes para dar suporte ao uso de outras modalidades de energia renovável, como é o caso da eólica e solar.</a:t>
            </a:r>
          </a:p>
          <a:p>
            <a:pPr algn="just">
              <a:buNone/>
            </a:pPr>
            <a:r>
              <a:rPr lang="pt-BR" sz="2000" dirty="0" smtClean="0">
                <a:sym typeface="Wingdings" pitchFamily="2" charset="2"/>
              </a:rPr>
              <a:t>Não poluição do ar, já que as hidrelétricas não produzem poluentes para lançar na atmosfera, nem subprodutos tóxicos em suas atividades.</a:t>
            </a:r>
          </a:p>
          <a:p>
            <a:pPr algn="just">
              <a:buNone/>
            </a:pPr>
            <a:r>
              <a:rPr lang="pt-BR" sz="2000" dirty="0" smtClean="0">
                <a:sym typeface="Wingdings" pitchFamily="2" charset="2"/>
              </a:rPr>
              <a:t>Supostamente as usinas hidrelétricas auxiliam no combate às mudanças climáticas, já que os reservatórios teriam capacidade de absorção de gases do efeito estufa.</a:t>
            </a:r>
          </a:p>
          <a:p>
            <a:pPr>
              <a:buNone/>
            </a:pPr>
            <a:endParaRPr lang="pt-B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dirty="0" smtClean="0"/>
              <a:t>Desvantagens de se usar a energia hidrelétrica</a:t>
            </a:r>
            <a:endParaRPr lang="pt-BR" dirty="0"/>
          </a:p>
        </p:txBody>
      </p:sp>
      <p:sp>
        <p:nvSpPr>
          <p:cNvPr id="3" name="Espaço Reservado para Conteúdo 2"/>
          <p:cNvSpPr>
            <a:spLocks noGrp="1"/>
          </p:cNvSpPr>
          <p:nvPr>
            <p:ph idx="1"/>
          </p:nvPr>
        </p:nvSpPr>
        <p:spPr/>
        <p:txBody>
          <a:bodyPr/>
          <a:lstStyle/>
          <a:p>
            <a:pPr algn="just">
              <a:buNone/>
            </a:pPr>
            <a:r>
              <a:rPr lang="pt-BR" dirty="0" smtClean="0">
                <a:solidFill>
                  <a:schemeClr val="tx1"/>
                </a:solidFill>
                <a:latin typeface="+mn-lt"/>
                <a:ea typeface="+mn-ea"/>
                <a:cs typeface="+mn-cs"/>
                <a:sym typeface="Wingdings" pitchFamily="2" charset="2"/>
              </a:rPr>
              <a:t></a:t>
            </a:r>
            <a:r>
              <a:rPr lang="pt-BR" sz="2000" dirty="0" smtClean="0">
                <a:solidFill>
                  <a:schemeClr val="tx1"/>
                </a:solidFill>
                <a:latin typeface="+mn-lt"/>
                <a:ea typeface="+mn-ea"/>
                <a:cs typeface="+mn-cs"/>
              </a:rPr>
              <a:t>Expropriações de comunidades, já que em muitas ocasiões as áreas nas quais são instaladas as usinas já eram anteriormente ocupadas por comunidades indígenas ou tradicionais.</a:t>
            </a:r>
          </a:p>
          <a:p>
            <a:pPr algn="just">
              <a:buNone/>
            </a:pPr>
            <a:endParaRPr lang="pt-BR" sz="2000" dirty="0" smtClean="0">
              <a:solidFill>
                <a:schemeClr val="tx1"/>
              </a:solidFill>
              <a:latin typeface="+mn-lt"/>
              <a:ea typeface="+mn-ea"/>
              <a:cs typeface="+mn-cs"/>
            </a:endParaRPr>
          </a:p>
          <a:p>
            <a:pPr algn="just">
              <a:buNone/>
            </a:pPr>
            <a:r>
              <a:rPr lang="pt-BR" sz="2000" dirty="0" smtClean="0">
                <a:sym typeface="Wingdings" pitchFamily="2" charset="2"/>
              </a:rPr>
              <a:t>Desmatamento, perda do equilíbrio do ecossistema, já que as áreas onde as hidrelétricas são construídas são amplas e, consequentemente, ocorre uma perda em relação as plantas existentes na região. Quando há um desmatamento, pode haver também um desequilíbrio em relação aos ecossistemas locais. A vida aquática é profundamente afetada pela construção de hidrelétricas, havendo perda de espécies de peixes.</a:t>
            </a:r>
            <a:endParaRPr lang="pt-BR"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Acidentes em hidrelétricas</a:t>
            </a:r>
            <a:endParaRPr lang="pt-BR" dirty="0"/>
          </a:p>
        </p:txBody>
      </p:sp>
      <p:sp>
        <p:nvSpPr>
          <p:cNvPr id="3" name="Espaço Reservado para Conteúdo 2"/>
          <p:cNvSpPr>
            <a:spLocks noGrp="1"/>
          </p:cNvSpPr>
          <p:nvPr>
            <p:ph idx="1"/>
          </p:nvPr>
        </p:nvSpPr>
        <p:spPr/>
        <p:txBody>
          <a:bodyPr/>
          <a:lstStyle/>
          <a:p>
            <a:pPr algn="just">
              <a:buNone/>
            </a:pPr>
            <a:r>
              <a:rPr lang="pt-BR" sz="2000" dirty="0" smtClean="0">
                <a:sym typeface="Wingdings" pitchFamily="2" charset="2"/>
              </a:rPr>
              <a:t>Objetos grandes e pesados que giram em torno de um eixo são potencialmente perigosos caso apresentem problemas de vibração.</a:t>
            </a:r>
          </a:p>
          <a:p>
            <a:pPr algn="just">
              <a:buNone/>
            </a:pPr>
            <a:endParaRPr lang="pt-BR" sz="2000" dirty="0" smtClean="0">
              <a:sym typeface="Wingdings" pitchFamily="2" charset="2"/>
            </a:endParaRPr>
          </a:p>
          <a:p>
            <a:pPr algn="just">
              <a:buNone/>
            </a:pPr>
            <a:r>
              <a:rPr lang="pt-BR" sz="2000" dirty="0" smtClean="0">
                <a:sym typeface="Wingdings" pitchFamily="2" charset="2"/>
              </a:rPr>
              <a:t>Sistemas que giram em altíssimas rotações também estão sujeitas a problemas de vibrações, como o conjunto (compressor + eixo + turbina) de motores a jato.</a:t>
            </a:r>
          </a:p>
          <a:p>
            <a:pPr algn="just">
              <a:buNone/>
            </a:pPr>
            <a:endParaRPr lang="pt-BR" sz="2000" dirty="0" smtClean="0">
              <a:sym typeface="Wingdings" pitchFamily="2" charset="2"/>
            </a:endParaRPr>
          </a:p>
          <a:p>
            <a:pPr algn="just">
              <a:buNone/>
            </a:pPr>
            <a:r>
              <a:rPr lang="pt-BR" sz="2000" dirty="0" smtClean="0">
                <a:sym typeface="Wingdings" pitchFamily="2" charset="2"/>
              </a:rPr>
              <a:t>O problema é grave em usinas hidrelétricas onde o conjunto (turbina + eixo + rotor) pesa milhares de toneladas. </a:t>
            </a:r>
            <a:endParaRPr lang="pt-BR"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dirty="0" smtClean="0"/>
              <a:t>Acidente na hidrelétrica de Mariana</a:t>
            </a:r>
            <a:endParaRPr lang="pt-BR" dirty="0"/>
          </a:p>
        </p:txBody>
      </p:sp>
      <p:pic>
        <p:nvPicPr>
          <p:cNvPr id="215042" name="Picture 2" descr="Resultado de imagem para Acidente na HidrelÃ©trica de Mariana"/>
          <p:cNvPicPr>
            <a:picLocks noChangeAspect="1" noChangeArrowheads="1"/>
          </p:cNvPicPr>
          <p:nvPr/>
        </p:nvPicPr>
        <p:blipFill>
          <a:blip r:embed="rId2" cstate="print"/>
          <a:srcRect/>
          <a:stretch>
            <a:fillRect/>
          </a:stretch>
        </p:blipFill>
        <p:spPr bwMode="auto">
          <a:xfrm>
            <a:off x="827584" y="1772816"/>
            <a:ext cx="7629872" cy="4291803"/>
          </a:xfrm>
          <a:prstGeom prst="rect">
            <a:avLst/>
          </a:prstGeom>
          <a:noFill/>
        </p:spPr>
      </p:pic>
      <p:sp>
        <p:nvSpPr>
          <p:cNvPr id="4" name="CaixaDeTexto 3"/>
          <p:cNvSpPr txBox="1"/>
          <p:nvPr/>
        </p:nvSpPr>
        <p:spPr>
          <a:xfrm>
            <a:off x="827584" y="6309320"/>
            <a:ext cx="7632848" cy="369332"/>
          </a:xfrm>
          <a:prstGeom prst="rect">
            <a:avLst/>
          </a:prstGeom>
          <a:noFill/>
        </p:spPr>
        <p:txBody>
          <a:bodyPr wrap="square" rtlCol="0">
            <a:spAutoFit/>
          </a:bodyPr>
          <a:lstStyle/>
          <a:p>
            <a:r>
              <a:rPr lang="pt-BR" dirty="0" smtClean="0">
                <a:latin typeface="Arial Black" pitchFamily="34" charset="0"/>
              </a:rPr>
              <a:t>https://istoe.com.br/o-pais-na-lama/</a:t>
            </a:r>
            <a:endParaRPr lang="pt-BR" dirty="0">
              <a:latin typeface="Arial Black"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512</Words>
  <Application>Microsoft Office PowerPoint</Application>
  <PresentationFormat>Apresentação na tela (4:3)</PresentationFormat>
  <Paragraphs>36</Paragraphs>
  <Slides>12</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12</vt:i4>
      </vt:variant>
    </vt:vector>
  </HeadingPairs>
  <TitlesOfParts>
    <vt:vector size="19" baseType="lpstr">
      <vt:lpstr>Aharoni</vt:lpstr>
      <vt:lpstr>Arial</vt:lpstr>
      <vt:lpstr>Arial Black</vt:lpstr>
      <vt:lpstr>Calibri</vt:lpstr>
      <vt:lpstr>Times New Roman</vt:lpstr>
      <vt:lpstr>Wingdings</vt:lpstr>
      <vt:lpstr>Tema do Office</vt:lpstr>
      <vt:lpstr>   Trabalho de Física  Hidrelétrica</vt:lpstr>
      <vt:lpstr>Como funciona a hidrelétrica?</vt:lpstr>
      <vt:lpstr>Apresentação do PowerPoint</vt:lpstr>
      <vt:lpstr>Tipos de rios em que pode haver usinas hidrelétricas</vt:lpstr>
      <vt:lpstr>Apresentação do PowerPoint</vt:lpstr>
      <vt:lpstr>Vantagens de se usar a energia hidrelétrica</vt:lpstr>
      <vt:lpstr>Desvantagens de se usar a energia hidrelétrica</vt:lpstr>
      <vt:lpstr>Acidentes em hidrelétricas</vt:lpstr>
      <vt:lpstr>Acidente na hidrelétrica de Mariana</vt:lpstr>
      <vt:lpstr>Porcentagem de hidrelétrica no Brasil e no mundo:</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Trabalho de Física  Hidrelétrica</dc:title>
  <dc:creator>Brito</dc:creator>
  <cp:lastModifiedBy>Professor</cp:lastModifiedBy>
  <cp:revision>4</cp:revision>
  <dcterms:created xsi:type="dcterms:W3CDTF">2018-09-29T22:48:12Z</dcterms:created>
  <dcterms:modified xsi:type="dcterms:W3CDTF">2018-10-19T12:47:20Z</dcterms:modified>
</cp:coreProperties>
</file>