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thnldgpi_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6601" y="488730"/>
            <a:ext cx="8915399" cy="3436883"/>
          </a:xfrm>
        </p:spPr>
        <p:txBody>
          <a:bodyPr/>
          <a:lstStyle/>
          <a:p>
            <a:r>
              <a:rPr lang="pt-BR" b="1" dirty="0"/>
              <a:t>H</a:t>
            </a:r>
            <a:r>
              <a:rPr lang="pt-BR" b="1" dirty="0" smtClean="0"/>
              <a:t>ipermetropia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5641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5532" y="2705158"/>
            <a:ext cx="8911687" cy="1062800"/>
          </a:xfrm>
        </p:spPr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youtu.be/nthnldgpi_E</a:t>
            </a:r>
            <a:r>
              <a:rPr lang="pt-BR" dirty="0" smtClean="0"/>
              <a:t> </a:t>
            </a:r>
            <a:endParaRPr lang="pt-B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9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s1.minhavida.com.br/imgHandler.ashx?mid=588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21" y="1"/>
            <a:ext cx="59908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2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3932" y="599090"/>
            <a:ext cx="8911687" cy="1290145"/>
          </a:xfrm>
        </p:spPr>
        <p:txBody>
          <a:bodyPr/>
          <a:lstStyle/>
          <a:p>
            <a:r>
              <a:rPr lang="pt-BR" dirty="0" smtClean="0"/>
              <a:t>Trabalho feito por: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0219" y="1495098"/>
            <a:ext cx="8915400" cy="377762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Camilly</a:t>
            </a:r>
          </a:p>
          <a:p>
            <a:r>
              <a:rPr lang="pt-BR" sz="2400" dirty="0" smtClean="0"/>
              <a:t>Laísa</a:t>
            </a:r>
          </a:p>
          <a:p>
            <a:r>
              <a:rPr lang="pt-BR" sz="2400" dirty="0" smtClean="0"/>
              <a:t>Ana Laura</a:t>
            </a:r>
          </a:p>
          <a:p>
            <a:r>
              <a:rPr lang="pt-BR" sz="2400" dirty="0" smtClean="0"/>
              <a:t>Bianca</a:t>
            </a:r>
          </a:p>
          <a:p>
            <a:r>
              <a:rPr lang="pt-BR" sz="2400" dirty="0" smtClean="0"/>
              <a:t>Thamires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959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7352" y="1264555"/>
            <a:ext cx="10038419" cy="4966137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arrow" panose="020B0606020202030204" pitchFamily="34" charset="0"/>
              </a:rPr>
              <a:t>A </a:t>
            </a:r>
            <a:r>
              <a:rPr lang="pt-BR" sz="2800" b="1" dirty="0" smtClean="0">
                <a:latin typeface="Arial Narrow" panose="020B0606020202030204" pitchFamily="34" charset="0"/>
              </a:rPr>
              <a:t>hipermetropia, </a:t>
            </a:r>
            <a:r>
              <a:rPr lang="pt-BR" sz="2800" b="1" dirty="0">
                <a:latin typeface="Arial Narrow" panose="020B0606020202030204" pitchFamily="34" charset="0"/>
              </a:rPr>
              <a:t>popularmente conhecida como dificuldade de enxergar de perto, é um problema de refração comum, em que a imagem nos olhos se forma depois da retina e não exatamente sobre ela, o que dificulta a capacidade do cérebro de processar a imagem </a:t>
            </a:r>
            <a:r>
              <a:rPr lang="pt-BR" sz="2800" b="1" dirty="0" smtClean="0">
                <a:latin typeface="Arial Narrow" panose="020B0606020202030204" pitchFamily="34" charset="0"/>
              </a:rPr>
              <a:t>corretamente.</a:t>
            </a:r>
            <a:endParaRPr lang="pt-BR" sz="2800" dirty="0"/>
          </a:p>
          <a:p>
            <a:r>
              <a:rPr lang="pt-BR" sz="2800" b="1" dirty="0" smtClean="0">
                <a:latin typeface="Arial Narrow" panose="020B0606020202030204" pitchFamily="34" charset="0"/>
              </a:rPr>
              <a:t>É </a:t>
            </a:r>
            <a:r>
              <a:rPr lang="pt-BR" sz="2800" b="1" dirty="0">
                <a:latin typeface="Arial Narrow" panose="020B0606020202030204" pitchFamily="34" charset="0"/>
              </a:rPr>
              <a:t>uma visão desfocada dos objetos próximos mas que é clara ao olhar à distância.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7352" y="624110"/>
            <a:ext cx="8911687" cy="1280890"/>
          </a:xfrm>
        </p:spPr>
        <p:txBody>
          <a:bodyPr/>
          <a:lstStyle/>
          <a:p>
            <a:r>
              <a:rPr lang="pt-BR" b="1" dirty="0" smtClean="0"/>
              <a:t>Definição: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6039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olhos pequenos com hipermetrop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62" y="29876"/>
            <a:ext cx="7472855" cy="682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49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759" y="646386"/>
            <a:ext cx="8911687" cy="72521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Diferença entre </a:t>
            </a:r>
            <a:r>
              <a:rPr lang="pt-BR" b="1" dirty="0"/>
              <a:t>Hipermetropia e</a:t>
            </a:r>
            <a:r>
              <a:rPr lang="pt-BR" b="1" dirty="0" smtClean="0"/>
              <a:t> Presbiopia</a:t>
            </a:r>
            <a:r>
              <a:rPr lang="pt-BR" dirty="0" smtClean="0"/>
              <a:t>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62759" y="1371600"/>
            <a:ext cx="8915400" cy="4571999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Muitos dos sintomas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exatamente os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mesmos. Porém, há diferença entre os dois.</a:t>
            </a: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 principal diferença entre presbiopia e hipermetropia é a sua idade. Se você tem mais de 40 anos e começou a notar que os seus olhos não focam quando lê um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texto, provavelmente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tem presbiopia, não hipermetropia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Só afetam pessoas com certa idade.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7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8720" y="340331"/>
            <a:ext cx="8911687" cy="857848"/>
          </a:xfrm>
        </p:spPr>
        <p:txBody>
          <a:bodyPr/>
          <a:lstStyle/>
          <a:p>
            <a:r>
              <a:rPr lang="pt-BR" b="1" dirty="0" smtClean="0"/>
              <a:t>Sintomas da hipermetropia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5007" y="998483"/>
            <a:ext cx="8915400" cy="3620814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 Narrow" panose="020B0606020202030204" pitchFamily="34" charset="0"/>
              </a:rPr>
              <a:t>Embaçamento da visão tanto para longe quanto para </a:t>
            </a:r>
            <a:r>
              <a:rPr lang="pt-BR" sz="2800" b="1" dirty="0" smtClean="0">
                <a:latin typeface="Arial Narrow" panose="020B0606020202030204" pitchFamily="34" charset="0"/>
              </a:rPr>
              <a:t>perto.</a:t>
            </a:r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>
                <a:latin typeface="Arial Narrow" panose="020B0606020202030204" pitchFamily="34" charset="0"/>
              </a:rPr>
              <a:t>Dores de </a:t>
            </a:r>
            <a:r>
              <a:rPr lang="pt-BR" sz="2800" b="1" dirty="0" smtClean="0">
                <a:latin typeface="Arial Narrow" panose="020B0606020202030204" pitchFamily="34" charset="0"/>
              </a:rPr>
              <a:t>cabeça.</a:t>
            </a:r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>
                <a:latin typeface="Arial Narrow" panose="020B0606020202030204" pitchFamily="34" charset="0"/>
              </a:rPr>
              <a:t>Dores na região d</a:t>
            </a:r>
            <a:r>
              <a:rPr lang="pt-BR" sz="2800" b="1" dirty="0" smtClean="0">
                <a:latin typeface="Arial Narrow" panose="020B0606020202030204" pitchFamily="34" charset="0"/>
              </a:rPr>
              <a:t>os olhos.</a:t>
            </a:r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latin typeface="Arial Narrow" panose="020B0606020202030204" pitchFamily="34" charset="0"/>
              </a:rPr>
              <a:t>Ardência.</a:t>
            </a:r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latin typeface="Arial Narrow" panose="020B0606020202030204" pitchFamily="34" charset="0"/>
              </a:rPr>
              <a:t>Náuseas.</a:t>
            </a:r>
            <a:endParaRPr lang="pt-BR" sz="2800" b="1" dirty="0"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latin typeface="Arial Narrow" panose="020B0606020202030204" pitchFamily="34" charset="0"/>
              </a:rPr>
              <a:t>Em </a:t>
            </a:r>
            <a:r>
              <a:rPr lang="pt-BR" sz="2800" b="1" dirty="0">
                <a:latin typeface="Arial Narrow" panose="020B0606020202030204" pitchFamily="34" charset="0"/>
              </a:rPr>
              <a:t>pessoas jovens, com boa capacidade de acomodação e graus moderados de </a:t>
            </a:r>
            <a:r>
              <a:rPr lang="pt-BR" sz="2800" b="1" dirty="0" smtClean="0">
                <a:latin typeface="Arial Narrow" panose="020B0606020202030204" pitchFamily="34" charset="0"/>
              </a:rPr>
              <a:t>hipermetropia, os sintomas podem passar despercebidos.</a:t>
            </a:r>
          </a:p>
          <a:p>
            <a:r>
              <a:rPr lang="pt-BR" sz="2800" b="1" dirty="0">
                <a:latin typeface="Arial Narrow" panose="020B0606020202030204" pitchFamily="34" charset="0"/>
              </a:rPr>
              <a:t>No entanto, como com o passar da idade essa capacidade de acomodação do cristalino vai se perdendo </a:t>
            </a:r>
            <a:r>
              <a:rPr lang="pt-BR" sz="2800" b="1" dirty="0" smtClean="0">
                <a:latin typeface="Arial Narrow" panose="020B0606020202030204" pitchFamily="34" charset="0"/>
              </a:rPr>
              <a:t>e os sintomas vão se agravadando.</a:t>
            </a:r>
            <a:endParaRPr lang="pt-BR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4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8883" y="592579"/>
            <a:ext cx="8911687" cy="1280890"/>
          </a:xfrm>
        </p:spPr>
        <p:txBody>
          <a:bodyPr/>
          <a:lstStyle/>
          <a:p>
            <a:r>
              <a:rPr lang="pt-BR" b="1" dirty="0" smtClean="0"/>
              <a:t>Causas de hipermetropia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6993" y="1579865"/>
            <a:ext cx="8915400" cy="3777622"/>
          </a:xfrm>
        </p:spPr>
        <p:txBody>
          <a:bodyPr>
            <a:normAutofit/>
          </a:bodyPr>
          <a:lstStyle/>
          <a:p>
            <a:r>
              <a:rPr lang="pt-BR" sz="2800" b="1" dirty="0"/>
              <a:t>A hipermetropia ocorre quando o olho é um pouco menor do que o normal, provocando uma focalização errada da imagem, que se forma após a </a:t>
            </a:r>
            <a:r>
              <a:rPr lang="pt-BR" sz="2800" b="1" dirty="0" smtClean="0"/>
              <a:t>retina.</a:t>
            </a:r>
            <a:r>
              <a:rPr lang="pt-BR" sz="2800" b="1" dirty="0"/>
              <a:t> Ela também pode ser causada pela diminuição do poder refrativo do olho, causada por alterações no formato na córnea ou no cristalino.</a:t>
            </a:r>
          </a:p>
        </p:txBody>
      </p:sp>
    </p:spTree>
    <p:extLst>
      <p:ext uri="{BB962C8B-B14F-4D97-AF65-F5344CB8AC3E}">
        <p14:creationId xmlns:p14="http://schemas.microsoft.com/office/powerpoint/2010/main" val="135706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m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2" y="756747"/>
            <a:ext cx="9017875" cy="553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90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3410" y="702937"/>
            <a:ext cx="8911687" cy="1280890"/>
          </a:xfrm>
        </p:spPr>
        <p:txBody>
          <a:bodyPr/>
          <a:lstStyle/>
          <a:p>
            <a:r>
              <a:rPr lang="pt-BR" b="1" dirty="0" smtClean="0"/>
              <a:t>Tipos de hipermetropia: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069" y="1763110"/>
            <a:ext cx="9175028" cy="3777622"/>
          </a:xfrm>
        </p:spPr>
        <p:txBody>
          <a:bodyPr>
            <a:noAutofit/>
          </a:bodyPr>
          <a:lstStyle/>
          <a:p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Axial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O globo ocular é mais curto do que o normal.</a:t>
            </a: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Refrativa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 lente tem um índice de refracção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reduzido.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 curvatura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se a córnea tem uma curvatura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menor.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Dependendo da distância entre a córnea e o cristalino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se a lente é mais para trás do que 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normal.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6486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4291" y="677917"/>
            <a:ext cx="8911687" cy="709448"/>
          </a:xfrm>
        </p:spPr>
        <p:txBody>
          <a:bodyPr/>
          <a:lstStyle/>
          <a:p>
            <a:r>
              <a:rPr lang="pt-BR" b="1" dirty="0" smtClean="0"/>
              <a:t>Tratamento: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0578" y="1707930"/>
            <a:ext cx="8915400" cy="4346029"/>
          </a:xfrm>
        </p:spPr>
        <p:txBody>
          <a:bodyPr>
            <a:normAutofit/>
          </a:bodyPr>
          <a:lstStyle/>
          <a:p>
            <a:r>
              <a:rPr lang="pt-BR" sz="2800" b="1" dirty="0"/>
              <a:t>A hipermetropia pode ser tratada com o uso de lentes refrativas (óculos e lentes de contato) ou com a cirurgia refrativa</a:t>
            </a:r>
            <a:r>
              <a:rPr lang="pt-BR" sz="2800" b="1" dirty="0" smtClean="0"/>
              <a:t>.</a:t>
            </a:r>
          </a:p>
          <a:p>
            <a:r>
              <a:rPr lang="pt-BR" sz="2800" b="1" dirty="0" smtClean="0"/>
              <a:t>A cirurgia é feita a laser ou </a:t>
            </a:r>
            <a:r>
              <a:rPr lang="pt-BR" sz="2800" b="1" dirty="0"/>
              <a:t>i</a:t>
            </a:r>
            <a:r>
              <a:rPr lang="pt-BR" sz="2800" b="1" dirty="0" smtClean="0"/>
              <a:t>mplante </a:t>
            </a:r>
            <a:r>
              <a:rPr lang="pt-BR" sz="2800" b="1" dirty="0"/>
              <a:t>de lente </a:t>
            </a:r>
            <a:r>
              <a:rPr lang="pt-BR" sz="2800" b="1" dirty="0" smtClean="0"/>
              <a:t>intra-ocular.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Implante intra-ocular: é um implante de uma pequena</a:t>
            </a:r>
            <a:r>
              <a:rPr lang="pt-BR" sz="2800" b="1" dirty="0"/>
              <a:t> lente com grau que é implantada em substituição ao cristalino, a lente natural do olho.</a:t>
            </a:r>
          </a:p>
        </p:txBody>
      </p:sp>
    </p:spTree>
    <p:extLst>
      <p:ext uri="{BB962C8B-B14F-4D97-AF65-F5344CB8AC3E}">
        <p14:creationId xmlns:p14="http://schemas.microsoft.com/office/powerpoint/2010/main" val="243121252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247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Century Gothic</vt:lpstr>
      <vt:lpstr>Wingdings 3</vt:lpstr>
      <vt:lpstr>Cacho</vt:lpstr>
      <vt:lpstr>Hipermetropia</vt:lpstr>
      <vt:lpstr>Definição:</vt:lpstr>
      <vt:lpstr>Apresentação do PowerPoint</vt:lpstr>
      <vt:lpstr>Diferença entre Hipermetropia e Presbiopia: </vt:lpstr>
      <vt:lpstr>Sintomas da hipermetropia:</vt:lpstr>
      <vt:lpstr>Causas de hipermetropia:</vt:lpstr>
      <vt:lpstr>Apresentação do PowerPoint</vt:lpstr>
      <vt:lpstr>Tipos de hipermetropia:</vt:lpstr>
      <vt:lpstr>Tratamento:</vt:lpstr>
      <vt:lpstr>https://youtu.be/nthnldgpi_E </vt:lpstr>
      <vt:lpstr>Apresentação do PowerPoint</vt:lpstr>
      <vt:lpstr>Trabalho feito por: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Hipermetropia</dc:title>
  <dc:creator>Professor</dc:creator>
  <cp:lastModifiedBy>Suporte Fund. II</cp:lastModifiedBy>
  <cp:revision>13</cp:revision>
  <dcterms:created xsi:type="dcterms:W3CDTF">2019-05-29T18:00:30Z</dcterms:created>
  <dcterms:modified xsi:type="dcterms:W3CDTF">2019-05-30T17:41:24Z</dcterms:modified>
</cp:coreProperties>
</file>