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9ABB-F770-457A-A315-EE2A0051424D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809-E0C2-4377-BFF7-5C6F50355D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9ABB-F770-457A-A315-EE2A0051424D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809-E0C2-4377-BFF7-5C6F50355D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9ABB-F770-457A-A315-EE2A0051424D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809-E0C2-4377-BFF7-5C6F50355D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9ABB-F770-457A-A315-EE2A0051424D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809-E0C2-4377-BFF7-5C6F50355D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9ABB-F770-457A-A315-EE2A0051424D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809-E0C2-4377-BFF7-5C6F50355D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9ABB-F770-457A-A315-EE2A0051424D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809-E0C2-4377-BFF7-5C6F50355D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9ABB-F770-457A-A315-EE2A0051424D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809-E0C2-4377-BFF7-5C6F50355D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9ABB-F770-457A-A315-EE2A0051424D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809-E0C2-4377-BFF7-5C6F50355D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9ABB-F770-457A-A315-EE2A0051424D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809-E0C2-4377-BFF7-5C6F50355D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9ABB-F770-457A-A315-EE2A0051424D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809-E0C2-4377-BFF7-5C6F50355D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E9ABB-F770-457A-A315-EE2A0051424D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AB5809-E0C2-4377-BFF7-5C6F50355D11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E9ABB-F770-457A-A315-EE2A0051424D}" type="datetimeFigureOut">
              <a:rPr lang="pt-BR" smtClean="0"/>
              <a:t>26/02/2019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AB5809-E0C2-4377-BFF7-5C6F50355D11}" type="slidenum">
              <a:rPr lang="pt-BR" smtClean="0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INSTRUMENTAÇÃO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AULA 6</a:t>
            </a:r>
            <a:endParaRPr lang="pt-B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57837"/>
            <a:ext cx="7786742" cy="628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01080" cy="49720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Qualquer que seja o método de fabricação do RTD, deve-se garantir que a resistência </a:t>
            </a:r>
            <a:r>
              <a:rPr lang="pt-BR" dirty="0" smtClean="0"/>
              <a:t>esteja livre </a:t>
            </a:r>
            <a:r>
              <a:rPr lang="pt-BR" dirty="0"/>
              <a:t>de tensões mecânicas e do contato com a umidade. Uma técnica de construção usada é </a:t>
            </a:r>
            <a:r>
              <a:rPr lang="pt-BR" dirty="0" smtClean="0"/>
              <a:t>enrolar-se o </a:t>
            </a:r>
            <a:r>
              <a:rPr lang="pt-BR" dirty="0"/>
              <a:t>fio de platina em uma bobina de material cerâmico, sendo o conjunto posteriormente selado </a:t>
            </a:r>
            <a:r>
              <a:rPr lang="pt-BR" dirty="0" smtClean="0"/>
              <a:t>com vidro </a:t>
            </a:r>
            <a:r>
              <a:rPr lang="pt-BR" dirty="0"/>
              <a:t>fundido. Esta técnica assegura a proteção do sensor de platina, mas o torna sujeito a </a:t>
            </a:r>
            <a:r>
              <a:rPr lang="pt-BR" dirty="0" smtClean="0"/>
              <a:t>tensões mecânicas </a:t>
            </a:r>
            <a:r>
              <a:rPr lang="pt-BR" dirty="0"/>
              <a:t>durante operação em faixas amplas de temperatura. Técnicas de eliminação da </a:t>
            </a:r>
            <a:r>
              <a:rPr lang="pt-BR" dirty="0" smtClean="0"/>
              <a:t>tensão diminuem </a:t>
            </a:r>
            <a:r>
              <a:rPr lang="pt-BR" dirty="0"/>
              <a:t>o problema, sendo então possíveis medidas com precisão de ±0,1°C.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sensores variados e alguns conectores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714488"/>
            <a:ext cx="782981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143000"/>
          </a:xfrm>
        </p:spPr>
        <p:txBody>
          <a:bodyPr>
            <a:normAutofit/>
          </a:bodyPr>
          <a:lstStyle/>
          <a:p>
            <a:pPr algn="l"/>
            <a:r>
              <a:rPr lang="pt-BR" sz="3200" b="1" dirty="0"/>
              <a:t>sensor e cabeçote para</a:t>
            </a:r>
            <a:br>
              <a:rPr lang="pt-BR" sz="3200" b="1" dirty="0"/>
            </a:br>
            <a:r>
              <a:rPr lang="pt-BR" sz="3200" b="1" dirty="0"/>
              <a:t>aplicação industrial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-12501"/>
            <a:ext cx="2514612" cy="68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Sensores </a:t>
            </a:r>
            <a:r>
              <a:rPr lang="pt-BR" b="1" dirty="0" err="1"/>
              <a:t>RTDs</a:t>
            </a:r>
            <a:r>
              <a:rPr lang="pt-BR" b="1" dirty="0"/>
              <a:t> de conexão rápida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27709" y="1371599"/>
            <a:ext cx="4987431" cy="538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 medição da resistência de um RTD é realizada com diferentes circuitos elétricos (pontes</a:t>
            </a:r>
            <a:r>
              <a:rPr lang="pt-BR" dirty="0" smtClean="0"/>
              <a:t>), de </a:t>
            </a:r>
            <a:r>
              <a:rPr lang="pt-BR" dirty="0"/>
              <a:t>acordo com a precisão desejada. O emprego de pontes ilustra os tipos usuais de ligações </a:t>
            </a:r>
            <a:r>
              <a:rPr lang="pt-BR" dirty="0" smtClean="0"/>
              <a:t>de </a:t>
            </a:r>
            <a:r>
              <a:rPr lang="pt-BR" dirty="0" err="1" smtClean="0"/>
              <a:t>RTDs</a:t>
            </a:r>
            <a:r>
              <a:rPr lang="pt-BR" dirty="0"/>
              <a:t>, muito embora elas nem sempre sejam usadas em instrumentos modernos, com </a:t>
            </a:r>
            <a:r>
              <a:rPr lang="pt-BR" dirty="0" smtClean="0"/>
              <a:t>circuitos eletrônicos</a:t>
            </a:r>
            <a:r>
              <a:rPr lang="pt-BR" dirty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Montagem de dois 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000" dirty="0"/>
              <a:t>Essa opção tem como desvantagem a influência da resistência do fio empregado na extensão</a:t>
            </a:r>
          </a:p>
          <a:p>
            <a:r>
              <a:rPr lang="pt-BR" sz="2000" dirty="0"/>
              <a:t>do RTD, que faz aumentar a resistência do sensor.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066" y="2352674"/>
            <a:ext cx="8327900" cy="3354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Montagem de três 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214422"/>
            <a:ext cx="8229600" cy="4525963"/>
          </a:xfrm>
        </p:spPr>
        <p:txBody>
          <a:bodyPr/>
          <a:lstStyle/>
          <a:p>
            <a:pPr algn="just"/>
            <a:r>
              <a:rPr lang="pt-BR" sz="2400" dirty="0"/>
              <a:t>A montagem mais empregada no meio industrial é a de "três </a:t>
            </a:r>
            <a:r>
              <a:rPr lang="pt-BR" sz="2400" dirty="0" smtClean="0"/>
              <a:t>fios“ , </a:t>
            </a:r>
            <a:r>
              <a:rPr lang="pt-BR" sz="2400" dirty="0"/>
              <a:t>onde a </a:t>
            </a:r>
            <a:r>
              <a:rPr lang="pt-BR" sz="2400" dirty="0" smtClean="0"/>
              <a:t>inclusão de </a:t>
            </a:r>
            <a:r>
              <a:rPr lang="pt-BR" sz="2400" dirty="0"/>
              <a:t>um terceiro fio, de resistência igual aos outros dois, e que soma a mesma resistência à </a:t>
            </a:r>
            <a:r>
              <a:rPr lang="pt-BR" sz="2400" dirty="0" smtClean="0"/>
              <a:t>tríade (</a:t>
            </a:r>
            <a:r>
              <a:rPr lang="pt-BR" sz="2400" dirty="0"/>
              <a:t>resistência variável) </a:t>
            </a:r>
            <a:r>
              <a:rPr lang="pt-BR" sz="2400" dirty="0" err="1"/>
              <a:t>Rv</a:t>
            </a:r>
            <a:r>
              <a:rPr lang="pt-BR" sz="2400" dirty="0"/>
              <a:t>, elimina a influência da resistência adicional.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0527" y="3078463"/>
            <a:ext cx="8753473" cy="377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A montagem a 3 fios implica na conexão ou soldagem de outro fio ao sensor RTD, o </a:t>
            </a:r>
            <a:r>
              <a:rPr lang="pt-BR" dirty="0" smtClean="0"/>
              <a:t>que usualmente </a:t>
            </a:r>
            <a:r>
              <a:rPr lang="pt-BR" dirty="0"/>
              <a:t>altera a resistência do RTD. Quando isso não é desejável, pode-se contornar a </a:t>
            </a:r>
            <a:r>
              <a:rPr lang="pt-BR" dirty="0" smtClean="0"/>
              <a:t>situação usando </a:t>
            </a:r>
            <a:r>
              <a:rPr lang="pt-BR" dirty="0"/>
              <a:t>uma ligação a “quatro fios” </a:t>
            </a:r>
            <a:r>
              <a:rPr lang="pt-BR" dirty="0" err="1" smtClean="0"/>
              <a:t>Callendar</a:t>
            </a:r>
            <a:r>
              <a:rPr lang="pt-BR" dirty="0" smtClean="0"/>
              <a:t>, </a:t>
            </a:r>
            <a:r>
              <a:rPr lang="pt-BR" dirty="0"/>
              <a:t>aumentando-se o comprimento do fio </a:t>
            </a:r>
            <a:r>
              <a:rPr lang="pt-BR" dirty="0" smtClean="0"/>
              <a:t>de ligação </a:t>
            </a:r>
            <a:r>
              <a:rPr lang="pt-BR" dirty="0"/>
              <a:t>do sensor do RTD à resistência variável </a:t>
            </a:r>
            <a:r>
              <a:rPr lang="pt-BR" dirty="0" err="1"/>
              <a:t>Rv</a:t>
            </a:r>
            <a:r>
              <a:rPr lang="pt-BR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Montagem de  quatro fios </a:t>
            </a:r>
            <a:r>
              <a:rPr lang="pt-BR" dirty="0" err="1" smtClean="0"/>
              <a:t>Callendar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pt-BR" sz="2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000240"/>
            <a:ext cx="8080613" cy="350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/>
              <a:t>Termômetros de Resistência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t-BR" dirty="0"/>
              <a:t>São chamados de termômetros de resistência aqueles em que os sensores de </a:t>
            </a:r>
            <a:r>
              <a:rPr lang="pt-BR" dirty="0" smtClean="0"/>
              <a:t>temperatura são </a:t>
            </a:r>
            <a:r>
              <a:rPr lang="pt-BR" dirty="0"/>
              <a:t>resistências elétricas. Estas resistências elétricas variam com a temperatura do meio onde </a:t>
            </a:r>
            <a:r>
              <a:rPr lang="pt-BR" dirty="0" smtClean="0"/>
              <a:t>estão inseridas </a:t>
            </a:r>
            <a:r>
              <a:rPr lang="pt-BR" dirty="0"/>
              <a:t>e um circuito elétrico (eletrônico) registra esta variação.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Quatro fios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rmAutofit/>
          </a:bodyPr>
          <a:lstStyle/>
          <a:p>
            <a:r>
              <a:rPr lang="pt-BR" sz="2400" dirty="0" smtClean="0"/>
              <a:t>Finalmente, a montagem mais sofisticada é aquela a "quatro fios", aplicada quando é desejável manter a resposta original R x T do material do sensor, para efeito de medição de precisão e respectiva aferição.</a:t>
            </a:r>
          </a:p>
          <a:p>
            <a:endParaRPr lang="pt-BR" sz="24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071811"/>
            <a:ext cx="8715404" cy="378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0063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A técnica de medida de resistência a “quatro fios” é muito utilizada em módulos digitais e </a:t>
            </a:r>
            <a:r>
              <a:rPr lang="pt-BR" dirty="0" smtClean="0"/>
              <a:t>em sistemas </a:t>
            </a:r>
            <a:r>
              <a:rPr lang="pt-BR" dirty="0"/>
              <a:t>de aquisição de dados. Neste caso, uma fonte de corrente de precisão é </a:t>
            </a:r>
            <a:r>
              <a:rPr lang="pt-BR" dirty="0" smtClean="0"/>
              <a:t>utilizada (</a:t>
            </a:r>
            <a:r>
              <a:rPr lang="pt-BR" dirty="0"/>
              <a:t>normalmente, alguns </a:t>
            </a:r>
            <a:r>
              <a:rPr lang="pt-BR" dirty="0" err="1"/>
              <a:t>mA</a:t>
            </a:r>
            <a:r>
              <a:rPr lang="pt-BR" dirty="0"/>
              <a:t>) conjuntamente com um voltímetro de alta impedância (200 </a:t>
            </a:r>
            <a:r>
              <a:rPr lang="pt-BR" dirty="0" smtClean="0"/>
              <a:t>M</a:t>
            </a:r>
            <a:r>
              <a:rPr lang="el-GR" dirty="0" smtClean="0"/>
              <a:t>Ω</a:t>
            </a:r>
            <a:r>
              <a:rPr lang="pt-BR" dirty="0" smtClean="0"/>
              <a:t> tipicamente</a:t>
            </a:r>
            <a:r>
              <a:rPr lang="pt-BR" dirty="0"/>
              <a:t>). Deste modo, a corrente nos cabos de conexão do multímetro será desprezível e</a:t>
            </a:r>
            <a:r>
              <a:rPr lang="pt-BR" dirty="0" smtClean="0"/>
              <a:t>, </a:t>
            </a:r>
            <a:r>
              <a:rPr lang="pt-BR" dirty="0" err="1" smtClean="0"/>
              <a:t>consequentemente</a:t>
            </a:r>
            <a:r>
              <a:rPr lang="pt-BR" dirty="0"/>
              <a:t>, o erro devido à resistência destes cabos. Assim, a corrente pelo </a:t>
            </a:r>
            <a:r>
              <a:rPr lang="pt-BR" dirty="0" smtClean="0"/>
              <a:t>elemento resistivo </a:t>
            </a:r>
            <a:r>
              <a:rPr lang="pt-BR" dirty="0"/>
              <a:t>será basicamente aquela fornecida pela fonte e a queda de voltagem no sensor e a </a:t>
            </a:r>
            <a:r>
              <a:rPr lang="pt-BR" dirty="0" smtClean="0"/>
              <a:t>sua resistência </a:t>
            </a:r>
            <a:r>
              <a:rPr lang="pt-BR" dirty="0"/>
              <a:t>podem ser medidos com precisão.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tipos de sensores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dirty="0"/>
              <a:t>Também chamados de </a:t>
            </a:r>
            <a:r>
              <a:rPr lang="pt-BR" dirty="0" err="1"/>
              <a:t>RTDs</a:t>
            </a:r>
            <a:r>
              <a:rPr lang="pt-BR" dirty="0"/>
              <a:t> (</a:t>
            </a:r>
            <a:r>
              <a:rPr lang="pt-BR" i="1" dirty="0" err="1"/>
              <a:t>Resistance</a:t>
            </a:r>
            <a:r>
              <a:rPr lang="pt-BR" i="1" dirty="0"/>
              <a:t> </a:t>
            </a:r>
            <a:r>
              <a:rPr lang="pt-BR" i="1" dirty="0" err="1"/>
              <a:t>Temperature</a:t>
            </a:r>
            <a:r>
              <a:rPr lang="pt-BR" i="1" dirty="0"/>
              <a:t> Detector) estes sensores </a:t>
            </a:r>
            <a:r>
              <a:rPr lang="pt-BR" i="1" dirty="0" smtClean="0"/>
              <a:t>de </a:t>
            </a:r>
            <a:r>
              <a:rPr lang="pt-BR" dirty="0" smtClean="0"/>
              <a:t>termômetros </a:t>
            </a:r>
            <a:r>
              <a:rPr lang="pt-BR" dirty="0"/>
              <a:t>de resistência são elementos que apresentam variação direta da resistência com </a:t>
            </a:r>
            <a:r>
              <a:rPr lang="pt-BR" dirty="0" smtClean="0"/>
              <a:t>a temperatura</a:t>
            </a:r>
            <a:r>
              <a:rPr lang="pt-BR" dirty="0"/>
              <a:t>. Atualmente o termômetro mais preciso utilizado para medidas referenciais não é </a:t>
            </a:r>
            <a:r>
              <a:rPr lang="pt-BR" dirty="0" smtClean="0"/>
              <a:t>mais um </a:t>
            </a:r>
            <a:r>
              <a:rPr lang="pt-BR" dirty="0"/>
              <a:t>termômetro de mercúrio, e sim um RTD.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04351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pt-BR" dirty="0"/>
              <a:t>A resposta de um RTD é indicada pelo coeficiente </a:t>
            </a:r>
            <a:r>
              <a:rPr lang="pt-BR" dirty="0" smtClean="0"/>
              <a:t>de temperatura </a:t>
            </a:r>
            <a:r>
              <a:rPr lang="pt-BR" dirty="0"/>
              <a:t>linear da resistência, a, dado em ºC-1 </a:t>
            </a:r>
            <a:r>
              <a:rPr lang="pt-BR" dirty="0" smtClean="0"/>
              <a:t>por</a:t>
            </a:r>
          </a:p>
          <a:p>
            <a:pPr algn="just"/>
            <a:endParaRPr lang="pt-BR" dirty="0" smtClean="0"/>
          </a:p>
          <a:p>
            <a:pPr>
              <a:buNone/>
            </a:pPr>
            <a:r>
              <a:rPr lang="pt-BR" dirty="0" smtClean="0"/>
              <a:t>α = (R – </a:t>
            </a:r>
            <a:r>
              <a:rPr lang="pt-BR" dirty="0" err="1" smtClean="0"/>
              <a:t>Ro</a:t>
            </a:r>
            <a:r>
              <a:rPr lang="pt-BR" dirty="0" smtClean="0"/>
              <a:t>)/</a:t>
            </a:r>
            <a:r>
              <a:rPr lang="pt-BR" dirty="0" err="1" smtClean="0"/>
              <a:t>Ro</a:t>
            </a:r>
            <a:r>
              <a:rPr lang="pt-BR" dirty="0" smtClean="0"/>
              <a:t>(T – To)</a:t>
            </a:r>
          </a:p>
          <a:p>
            <a:pPr>
              <a:buNone/>
            </a:pPr>
            <a:endParaRPr lang="pt-BR" dirty="0" smtClean="0"/>
          </a:p>
          <a:p>
            <a:pPr algn="just"/>
            <a:r>
              <a:rPr lang="pt-BR" dirty="0"/>
              <a:t>onde </a:t>
            </a:r>
            <a:r>
              <a:rPr lang="pt-BR" i="1" dirty="0" err="1"/>
              <a:t>Ro</a:t>
            </a:r>
            <a:r>
              <a:rPr lang="pt-BR" i="1" dirty="0"/>
              <a:t> e To são a resistência e a temperatura de referência, e R e T são a resistência e </a:t>
            </a:r>
            <a:r>
              <a:rPr lang="pt-BR" i="1" dirty="0" smtClean="0"/>
              <a:t>a </a:t>
            </a:r>
            <a:r>
              <a:rPr lang="pt-BR" dirty="0" smtClean="0"/>
              <a:t>temperatura </a:t>
            </a:r>
            <a:r>
              <a:rPr lang="pt-BR" dirty="0"/>
              <a:t>atual do sensor. A resistência </a:t>
            </a:r>
            <a:r>
              <a:rPr lang="pt-BR" i="1" dirty="0"/>
              <a:t>R é obtida por medição em tempo real, por um </a:t>
            </a:r>
            <a:r>
              <a:rPr lang="pt-BR" i="1" dirty="0" smtClean="0"/>
              <a:t>circuito </a:t>
            </a:r>
            <a:r>
              <a:rPr lang="pt-BR" dirty="0" smtClean="0"/>
              <a:t>eletrônico </a:t>
            </a:r>
            <a:r>
              <a:rPr lang="pt-BR" dirty="0"/>
              <a:t>(atualmente), o que permite determinar a temperatura </a:t>
            </a:r>
            <a:r>
              <a:rPr lang="pt-BR" i="1" dirty="0"/>
              <a:t>T. Os valores de referência, </a:t>
            </a:r>
            <a:r>
              <a:rPr lang="pt-BR" i="1" dirty="0" err="1"/>
              <a:t>Ro</a:t>
            </a:r>
            <a:r>
              <a:rPr lang="pt-BR" i="1" dirty="0"/>
              <a:t> e To</a:t>
            </a:r>
            <a:r>
              <a:rPr lang="pt-BR" i="1" dirty="0" smtClean="0"/>
              <a:t>, </a:t>
            </a:r>
            <a:r>
              <a:rPr lang="pt-BR" dirty="0" smtClean="0"/>
              <a:t>especificam </a:t>
            </a:r>
            <a:r>
              <a:rPr lang="pt-BR" dirty="0"/>
              <a:t>os sensores, por exemplo PT100 é um sensor de platina (</a:t>
            </a:r>
            <a:r>
              <a:rPr lang="pt-BR" dirty="0" err="1"/>
              <a:t>pt</a:t>
            </a:r>
            <a:r>
              <a:rPr lang="pt-BR" dirty="0"/>
              <a:t>) que tem resistência </a:t>
            </a:r>
            <a:r>
              <a:rPr lang="pt-BR" i="1" dirty="0" err="1"/>
              <a:t>Ro</a:t>
            </a:r>
            <a:r>
              <a:rPr lang="pt-BR" i="1" dirty="0"/>
              <a:t> =</a:t>
            </a:r>
            <a:r>
              <a:rPr lang="pt-BR" i="1" dirty="0" smtClean="0"/>
              <a:t>100 </a:t>
            </a:r>
            <a:r>
              <a:rPr lang="el-GR" i="1" dirty="0" smtClean="0"/>
              <a:t>Ω</a:t>
            </a:r>
            <a:r>
              <a:rPr lang="pt-BR" i="1" dirty="0" smtClean="0"/>
              <a:t> </a:t>
            </a:r>
            <a:r>
              <a:rPr lang="pt-BR" dirty="0" smtClean="0"/>
              <a:t>à </a:t>
            </a:r>
            <a:r>
              <a:rPr lang="pt-BR" dirty="0"/>
              <a:t>temperatura </a:t>
            </a:r>
            <a:r>
              <a:rPr lang="pt-BR" i="1" dirty="0"/>
              <a:t>To = 0 ºC.</a:t>
            </a:r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Os coeficientes de temperatura linear da resistência dos principais materiais utilizados </a:t>
            </a:r>
            <a:r>
              <a:rPr lang="pt-BR" dirty="0" smtClean="0"/>
              <a:t>nos </a:t>
            </a:r>
            <a:r>
              <a:rPr lang="pt-BR" dirty="0" err="1" smtClean="0"/>
              <a:t>RTDs</a:t>
            </a:r>
            <a:r>
              <a:rPr lang="pt-BR" dirty="0" smtClean="0"/>
              <a:t> </a:t>
            </a:r>
            <a:r>
              <a:rPr lang="pt-BR" dirty="0"/>
              <a:t>estão na tabela que segue</a:t>
            </a:r>
            <a:r>
              <a:rPr lang="pt-BR" dirty="0" smtClean="0"/>
              <a:t>:</a:t>
            </a:r>
          </a:p>
          <a:p>
            <a:pPr>
              <a:buNone/>
            </a:pPr>
            <a:endParaRPr lang="pt-BR" dirty="0"/>
          </a:p>
          <a:p>
            <a:r>
              <a:rPr lang="pt-BR" dirty="0"/>
              <a:t>material a (ºC-1)</a:t>
            </a:r>
          </a:p>
          <a:p>
            <a:r>
              <a:rPr lang="pt-BR" dirty="0"/>
              <a:t>Níquel 0,0067</a:t>
            </a:r>
          </a:p>
          <a:p>
            <a:r>
              <a:rPr lang="pt-BR" dirty="0" err="1"/>
              <a:t>tugstênio</a:t>
            </a:r>
            <a:r>
              <a:rPr lang="pt-BR" dirty="0"/>
              <a:t> 0,0048</a:t>
            </a:r>
          </a:p>
          <a:p>
            <a:r>
              <a:rPr lang="pt-BR" dirty="0"/>
              <a:t>Cobre 0,0043</a:t>
            </a:r>
          </a:p>
          <a:p>
            <a:r>
              <a:rPr lang="pt-BR" dirty="0"/>
              <a:t>Platina 0,00392</a:t>
            </a:r>
          </a:p>
          <a:p>
            <a:r>
              <a:rPr lang="pt-BR" dirty="0"/>
              <a:t>mercúrio 0,00099</a:t>
            </a:r>
            <a:endParaRPr lang="pt-BR" dirty="0" smtClean="0"/>
          </a:p>
          <a:p>
            <a:pPr algn="just">
              <a:buNone/>
            </a:pPr>
            <a:endParaRPr lang="pt-B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/>
              <a:t>Sensores </a:t>
            </a:r>
            <a:r>
              <a:rPr lang="pt-BR" b="1" dirty="0" err="1"/>
              <a:t>RTDs</a:t>
            </a:r>
            <a:r>
              <a:rPr lang="pt-BR" b="1" dirty="0"/>
              <a:t> fabricados pela OMEGA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500173"/>
            <a:ext cx="3833815" cy="5251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329642" cy="497207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t-BR" dirty="0"/>
              <a:t>Vários métodos são usados na fabricação de sensores de </a:t>
            </a:r>
            <a:r>
              <a:rPr lang="pt-BR" dirty="0" err="1"/>
              <a:t>RTDs</a:t>
            </a:r>
            <a:r>
              <a:rPr lang="pt-BR" dirty="0"/>
              <a:t>, dependendo da aplicação</a:t>
            </a:r>
            <a:r>
              <a:rPr lang="pt-BR" dirty="0" smtClean="0"/>
              <a:t>. Para </a:t>
            </a:r>
            <a:r>
              <a:rPr lang="pt-BR" dirty="0"/>
              <a:t>a medida de temperatura em fluidos não-corrosivos, o elemento resistivo é exposto </a:t>
            </a:r>
            <a:r>
              <a:rPr lang="pt-BR" dirty="0" smtClean="0"/>
              <a:t>diretamente ao </a:t>
            </a:r>
            <a:r>
              <a:rPr lang="pt-BR" dirty="0"/>
              <a:t>fluido a fim de se obter uma resposta mais rápida (</a:t>
            </a:r>
            <a:r>
              <a:rPr lang="pt-BR" i="1" dirty="0"/>
              <a:t>open </a:t>
            </a:r>
            <a:r>
              <a:rPr lang="pt-BR" i="1" dirty="0" err="1"/>
              <a:t>wire</a:t>
            </a:r>
            <a:r>
              <a:rPr lang="pt-BR" i="1" dirty="0"/>
              <a:t> </a:t>
            </a:r>
            <a:r>
              <a:rPr lang="pt-BR" i="1" dirty="0" err="1"/>
              <a:t>element</a:t>
            </a:r>
            <a:r>
              <a:rPr lang="pt-BR" i="1" dirty="0"/>
              <a:t>). Para medidas em </a:t>
            </a:r>
            <a:r>
              <a:rPr lang="pt-BR" i="1" dirty="0" smtClean="0"/>
              <a:t>fluidos </a:t>
            </a:r>
            <a:r>
              <a:rPr lang="pt-BR" dirty="0" smtClean="0"/>
              <a:t>corrosivos</a:t>
            </a:r>
            <a:r>
              <a:rPr lang="pt-BR" dirty="0"/>
              <a:t>, o sensor é encapsulado em um bulbo de aço inoxidável (</a:t>
            </a:r>
            <a:r>
              <a:rPr lang="pt-BR" i="1" dirty="0" err="1"/>
              <a:t>well-type</a:t>
            </a:r>
            <a:r>
              <a:rPr lang="pt-BR" i="1" dirty="0"/>
              <a:t> </a:t>
            </a:r>
            <a:r>
              <a:rPr lang="pt-BR" i="1" dirty="0" err="1"/>
              <a:t>element</a:t>
            </a:r>
            <a:r>
              <a:rPr lang="pt-BR" i="1" dirty="0"/>
              <a:t>). Para </a:t>
            </a:r>
            <a:r>
              <a:rPr lang="pt-BR" i="1" dirty="0" smtClean="0"/>
              <a:t>a </a:t>
            </a:r>
            <a:r>
              <a:rPr lang="pt-BR" dirty="0" smtClean="0"/>
              <a:t>medida </a:t>
            </a:r>
            <a:r>
              <a:rPr lang="pt-BR" dirty="0"/>
              <a:t>de temperaturas superficiais de sólidos, são usados elementos resistivos protegidos </a:t>
            </a:r>
            <a:r>
              <a:rPr lang="pt-BR" dirty="0" smtClean="0"/>
              <a:t>por </a:t>
            </a:r>
            <a:r>
              <a:rPr lang="pt-BR" dirty="0" err="1" smtClean="0"/>
              <a:t>encapsulamentos</a:t>
            </a:r>
            <a:r>
              <a:rPr lang="pt-BR" dirty="0" smtClean="0"/>
              <a:t> </a:t>
            </a:r>
            <a:r>
              <a:rPr lang="pt-BR" dirty="0"/>
              <a:t>planos que podem ser presos por presilhas, soldados ou colados à superfície.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6072230" cy="68751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33450"/>
            <a:ext cx="9191625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821</Words>
  <Application>Microsoft Office PowerPoint</Application>
  <PresentationFormat>Apresentação na tela (4:3)</PresentationFormat>
  <Paragraphs>36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Tema do Office</vt:lpstr>
      <vt:lpstr>INSTRUMENTAÇÃO</vt:lpstr>
      <vt:lpstr>Termômetros de Resistência</vt:lpstr>
      <vt:lpstr>tipos de sensores</vt:lpstr>
      <vt:lpstr>Slide 4</vt:lpstr>
      <vt:lpstr>Slide 5</vt:lpstr>
      <vt:lpstr>Sensores RTDs fabricados pela OMEGA</vt:lpstr>
      <vt:lpstr>Slide 7</vt:lpstr>
      <vt:lpstr>Slide 8</vt:lpstr>
      <vt:lpstr>Slide 9</vt:lpstr>
      <vt:lpstr>Slide 10</vt:lpstr>
      <vt:lpstr>Slide 11</vt:lpstr>
      <vt:lpstr>sensores variados e alguns conectores</vt:lpstr>
      <vt:lpstr>sensor e cabeçote para aplicação industrial</vt:lpstr>
      <vt:lpstr>Sensores RTDs de conexão rápida</vt:lpstr>
      <vt:lpstr>Slide 15</vt:lpstr>
      <vt:lpstr>Montagem de dois fios</vt:lpstr>
      <vt:lpstr>Montagem de três fios</vt:lpstr>
      <vt:lpstr>Slide 18</vt:lpstr>
      <vt:lpstr>Montagem de  quatro fios Callendar</vt:lpstr>
      <vt:lpstr>Quatro fios</vt:lpstr>
      <vt:lpstr>Slide 21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INSTRUMENTAÇÃO</dc:title>
  <dc:creator>ziaraeguia</dc:creator>
  <cp:lastModifiedBy>ziaraeguia</cp:lastModifiedBy>
  <cp:revision>7</cp:revision>
  <dcterms:created xsi:type="dcterms:W3CDTF">2019-02-26T14:59:33Z</dcterms:created>
  <dcterms:modified xsi:type="dcterms:W3CDTF">2019-02-26T16:08:07Z</dcterms:modified>
</cp:coreProperties>
</file>