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7F25-3C27-4F7D-94A5-C8DC096C22AC}" type="datetimeFigureOut">
              <a:rPr lang="pt-BR" smtClean="0"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888D-03EC-4877-8F44-8650E065AB0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INSTRUMENTAÇÃO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7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</a:t>
            </a:r>
            <a:r>
              <a:rPr lang="pt-BR" i="1" dirty="0"/>
              <a:t>efeito de </a:t>
            </a:r>
            <a:r>
              <a:rPr lang="pt-BR" i="1" dirty="0" err="1"/>
              <a:t>Peltier</a:t>
            </a:r>
            <a:r>
              <a:rPr lang="pt-BR" i="1" dirty="0"/>
              <a:t> pode ser usado com o propósito de refrigeração. De fato, </a:t>
            </a:r>
            <a:r>
              <a:rPr lang="pt-BR" i="1" dirty="0" smtClean="0"/>
              <a:t>a </a:t>
            </a:r>
            <a:r>
              <a:rPr lang="pt-BR" dirty="0" smtClean="0"/>
              <a:t>máxima </a:t>
            </a:r>
            <a:r>
              <a:rPr lang="pt-BR" dirty="0"/>
              <a:t>temperatura obtida com um circuito de refrigeração que usa o efeito de </a:t>
            </a:r>
            <a:r>
              <a:rPr lang="pt-BR" dirty="0" err="1"/>
              <a:t>Peltier</a:t>
            </a:r>
            <a:r>
              <a:rPr lang="pt-BR" dirty="0"/>
              <a:t> é (e é </a:t>
            </a:r>
            <a:r>
              <a:rPr lang="pt-BR" dirty="0" smtClean="0"/>
              <a:t>a condutividade </a:t>
            </a:r>
            <a:r>
              <a:rPr lang="pt-BR" dirty="0"/>
              <a:t>elétrica dos condutores e k sua condutividade térmica, consideradas iguais para </a:t>
            </a:r>
            <a:r>
              <a:rPr lang="pt-BR" dirty="0" smtClean="0"/>
              <a:t>os dois </a:t>
            </a:r>
            <a:r>
              <a:rPr lang="pt-BR" dirty="0"/>
              <a:t>condutores, para simplicidade):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870" y="5500702"/>
            <a:ext cx="414642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Quanto </a:t>
            </a:r>
            <a:r>
              <a:rPr lang="pt-BR" dirty="0"/>
              <a:t>maior a condutividade elétrica do material e menor a condutividade térmica</a:t>
            </a:r>
            <a:r>
              <a:rPr lang="pt-BR" dirty="0" smtClean="0"/>
              <a:t>, maior </a:t>
            </a:r>
            <a:r>
              <a:rPr lang="pt-BR" dirty="0"/>
              <a:t>é a potência térmica do dispositivo </a:t>
            </a:r>
            <a:r>
              <a:rPr lang="pt-BR" dirty="0" err="1"/>
              <a:t>Peltier</a:t>
            </a:r>
            <a:r>
              <a:rPr lang="pt-BR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966878"/>
            <a:ext cx="4095756" cy="28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No termopar, a extremidade conectada, colocada na temperatura que se deseja medir, é </a:t>
            </a:r>
            <a:r>
              <a:rPr lang="pt-BR" dirty="0" smtClean="0"/>
              <a:t>a denominada </a:t>
            </a:r>
            <a:r>
              <a:rPr lang="pt-BR" dirty="0"/>
              <a:t>“junção quente”, enquanto que a extremidade colocada em uma temperatura </a:t>
            </a:r>
            <a:r>
              <a:rPr lang="pt-BR" dirty="0" smtClean="0"/>
              <a:t>de referência </a:t>
            </a:r>
            <a:r>
              <a:rPr lang="pt-BR" dirty="0"/>
              <a:t>(usualmente 0 ºC), é a junção fria. Assim, a força eletromotriz </a:t>
            </a:r>
            <a:r>
              <a:rPr lang="pt-BR" dirty="0" err="1"/>
              <a:t>fem</a:t>
            </a:r>
            <a:r>
              <a:rPr lang="pt-BR" dirty="0"/>
              <a:t> do termopar pode </a:t>
            </a:r>
            <a:r>
              <a:rPr lang="pt-BR" dirty="0" smtClean="0"/>
              <a:t>ser obtida </a:t>
            </a:r>
            <a:r>
              <a:rPr lang="pt-BR" dirty="0"/>
              <a:t>a partir do conhecimento da propriedade termoelétrica dos dois metais conectados e </a:t>
            </a:r>
            <a:r>
              <a:rPr lang="pt-BR" dirty="0" smtClean="0"/>
              <a:t>da </a:t>
            </a:r>
            <a:r>
              <a:rPr lang="pt-BR" dirty="0"/>
              <a:t>temperatura da junção quente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A </a:t>
            </a:r>
            <a:r>
              <a:rPr lang="pt-BR" i="1" dirty="0" err="1"/>
              <a:t>fem</a:t>
            </a:r>
            <a:r>
              <a:rPr lang="pt-BR" i="1" dirty="0"/>
              <a:t> gerada, da ordem de </a:t>
            </a:r>
            <a:r>
              <a:rPr lang="pt-BR" i="1" dirty="0" err="1"/>
              <a:t>milivolts</a:t>
            </a:r>
            <a:r>
              <a:rPr lang="pt-BR" i="1" dirty="0"/>
              <a:t>, </a:t>
            </a:r>
            <a:r>
              <a:rPr lang="pt-BR" i="1" dirty="0" smtClean="0"/>
              <a:t>é </a:t>
            </a:r>
            <a:r>
              <a:rPr lang="pt-BR" dirty="0" smtClean="0"/>
              <a:t>função </a:t>
            </a:r>
            <a:r>
              <a:rPr lang="pt-BR" dirty="0"/>
              <a:t>da propriedade termoelétrica dos dois metais e da diferença de temperatura entre as </a:t>
            </a:r>
            <a:r>
              <a:rPr lang="pt-BR" dirty="0" smtClean="0"/>
              <a:t>junções quente </a:t>
            </a:r>
            <a:r>
              <a:rPr lang="pt-BR" dirty="0"/>
              <a:t>e fria (referência). Para se medir a </a:t>
            </a:r>
            <a:r>
              <a:rPr lang="pt-BR" dirty="0" err="1"/>
              <a:t>fem</a:t>
            </a:r>
            <a:r>
              <a:rPr lang="pt-BR" dirty="0"/>
              <a:t> gerada utiliza-se um </a:t>
            </a:r>
            <a:r>
              <a:rPr lang="pt-BR" dirty="0" err="1"/>
              <a:t>milivoltímetro</a:t>
            </a:r>
            <a:r>
              <a:rPr lang="pt-BR" dirty="0"/>
              <a:t> no arranjo </a:t>
            </a:r>
            <a:r>
              <a:rPr lang="pt-BR" dirty="0" smtClean="0"/>
              <a:t>mostrado na </a:t>
            </a:r>
            <a:r>
              <a:rPr lang="pt-BR" dirty="0"/>
              <a:t>figura abaixo</a:t>
            </a:r>
            <a:r>
              <a:rPr lang="pt-BR" dirty="0" smtClean="0"/>
              <a:t>. </a:t>
            </a:r>
            <a:r>
              <a:rPr lang="pt-BR" b="1" dirty="0"/>
              <a:t>Ligação de termopar com junção fria em banho de gelo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50513"/>
            <a:ext cx="5214974" cy="2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50059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Para medir com exatidão a temperatura, a junção fria deve ser mantida à </a:t>
            </a:r>
            <a:r>
              <a:rPr lang="pt-BR" dirty="0" smtClean="0"/>
              <a:t>temperatura constante</a:t>
            </a:r>
            <a:r>
              <a:rPr lang="pt-BR" dirty="0"/>
              <a:t>, por exemplo, um banho de gelo picado </a:t>
            </a:r>
            <a:r>
              <a:rPr lang="pt-BR" dirty="0" err="1"/>
              <a:t>fundente</a:t>
            </a:r>
            <a:r>
              <a:rPr lang="pt-BR" dirty="0"/>
              <a:t> colocado em uma garrafa térmica, ou </a:t>
            </a:r>
            <a:r>
              <a:rPr lang="pt-BR" dirty="0" smtClean="0"/>
              <a:t>uma junção </a:t>
            </a:r>
            <a:r>
              <a:rPr lang="pt-BR" dirty="0"/>
              <a:t>fria eletrônica. Esta é a forma mais exata de se medir uma temperatura com termopar</a:t>
            </a:r>
            <a:r>
              <a:rPr lang="pt-BR" dirty="0" smtClean="0"/>
              <a:t>, utilizada</a:t>
            </a:r>
            <a:r>
              <a:rPr lang="pt-BR" dirty="0"/>
              <a:t>, por exemplo, em laboratórios científicos.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algn="just"/>
            <a:r>
              <a:rPr lang="pt-BR" b="1" dirty="0"/>
              <a:t>Ligação de termopar com junção fria em TRC (</a:t>
            </a:r>
            <a:r>
              <a:rPr lang="pt-BR" b="1" dirty="0" err="1"/>
              <a:t>Thermolectric</a:t>
            </a:r>
            <a:r>
              <a:rPr lang="pt-BR" b="1" dirty="0"/>
              <a:t> </a:t>
            </a:r>
            <a:r>
              <a:rPr lang="pt-BR" b="1" dirty="0" err="1"/>
              <a:t>Refrigeration</a:t>
            </a:r>
            <a:r>
              <a:rPr lang="pt-BR" b="1" dirty="0"/>
              <a:t> </a:t>
            </a:r>
            <a:r>
              <a:rPr lang="pt-BR" b="1" dirty="0" err="1"/>
              <a:t>Junction</a:t>
            </a:r>
            <a:r>
              <a:rPr lang="pt-BR" b="1" dirty="0"/>
              <a:t>) </a:t>
            </a:r>
            <a:r>
              <a:rPr lang="pt-BR" b="1" dirty="0" smtClean="0"/>
              <a:t>e compensação </a:t>
            </a:r>
            <a:r>
              <a:rPr lang="pt-BR" b="1" dirty="0"/>
              <a:t>por circuito elétrico.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9" y="2095500"/>
            <a:ext cx="4434258" cy="477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Em aplicações de campo, por praticidade, pode-se prescindir da junção fria, conectando </a:t>
            </a:r>
            <a:r>
              <a:rPr lang="pt-BR" dirty="0" smtClean="0"/>
              <a:t>o termopar</a:t>
            </a:r>
            <a:r>
              <a:rPr lang="pt-BR" dirty="0"/>
              <a:t>, ou fios de compensação ou extensão, diretamente ao condicionador de sinal que amplia </a:t>
            </a:r>
            <a:r>
              <a:rPr lang="pt-BR" dirty="0" smtClean="0"/>
              <a:t>a </a:t>
            </a:r>
            <a:r>
              <a:rPr lang="pt-BR" dirty="0" err="1"/>
              <a:t>milivoltagem</a:t>
            </a:r>
            <a:r>
              <a:rPr lang="pt-BR" dirty="0"/>
              <a:t> e a mostra em um painel digital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A especificação da </a:t>
            </a:r>
            <a:r>
              <a:rPr lang="pt-BR" dirty="0" err="1"/>
              <a:t>fem</a:t>
            </a:r>
            <a:r>
              <a:rPr lang="pt-BR" dirty="0"/>
              <a:t> gerada, para os pares </a:t>
            </a:r>
            <a:r>
              <a:rPr lang="pt-BR" dirty="0" smtClean="0"/>
              <a:t>termoelétricos codificados </a:t>
            </a:r>
            <a:r>
              <a:rPr lang="pt-BR" dirty="0"/>
              <a:t>por letras (K, J, T, N, R, S e B), e sua respectiva tolerância aparecem na tabela seguinte</a:t>
            </a:r>
            <a:r>
              <a:rPr lang="pt-BR" dirty="0" smtClean="0"/>
              <a:t>, referente </a:t>
            </a:r>
            <a:r>
              <a:rPr lang="pt-BR" dirty="0"/>
              <a:t>à norma britânica (BS), de acordo com catálogo da </a:t>
            </a:r>
            <a:r>
              <a:rPr lang="pt-BR" dirty="0" err="1"/>
              <a:t>Rototherm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400" b="1" i="1" dirty="0"/>
              <a:t>Especificação de norma da força eletromotriz de termopares variados, e sua </a:t>
            </a:r>
            <a:r>
              <a:rPr lang="pt-BR" sz="2400" b="1" i="1" dirty="0" smtClean="0"/>
              <a:t> tolerância</a:t>
            </a:r>
            <a:r>
              <a:rPr lang="pt-BR" sz="2400" b="1" i="1" dirty="0"/>
              <a:t>, </a:t>
            </a:r>
            <a:r>
              <a:rPr lang="pt-BR" sz="2400" b="1" i="1" dirty="0" smtClean="0"/>
              <a:t>de acordo </a:t>
            </a:r>
            <a:r>
              <a:rPr lang="pt-BR" sz="2400" b="1" i="1" dirty="0"/>
              <a:t>com a norma inglesa BS4937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40"/>
            <a:ext cx="910831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Magnitude de força eletromotriz (</a:t>
            </a:r>
            <a:r>
              <a:rPr lang="pt-BR" sz="2800" b="1" dirty="0" err="1"/>
              <a:t>milivoltagem</a:t>
            </a:r>
            <a:r>
              <a:rPr lang="pt-BR" sz="2800" b="1" dirty="0"/>
              <a:t>) de termopares variados, tipos E, J, K e R.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572" y="1590674"/>
            <a:ext cx="7865766" cy="519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Pares </a:t>
            </a:r>
            <a:r>
              <a:rPr lang="pt-BR" sz="2400" b="1" dirty="0" err="1"/>
              <a:t>termo-elétricos</a:t>
            </a:r>
            <a:r>
              <a:rPr lang="pt-BR" sz="2400" b="1" dirty="0"/>
              <a:t> definidos pela norma americana ASTM,</a:t>
            </a:r>
            <a:br>
              <a:rPr lang="pt-BR" sz="2400" b="1" dirty="0"/>
            </a:br>
            <a:r>
              <a:rPr lang="pt-BR" sz="2400" b="1" dirty="0"/>
              <a:t>com a polaridade de cada metal, a faixa de aplicação, e os códigos de cor.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Termômetros de </a:t>
            </a:r>
            <a:r>
              <a:rPr lang="pt-BR" b="1" dirty="0" err="1" smtClean="0"/>
              <a:t>termistores</a:t>
            </a:r>
            <a:endParaRPr lang="pt-BR" b="1" dirty="0" smtClean="0"/>
          </a:p>
          <a:p>
            <a:pPr algn="just"/>
            <a:r>
              <a:rPr lang="pt-BR" dirty="0" smtClean="0"/>
              <a:t>Um </a:t>
            </a:r>
            <a:r>
              <a:rPr lang="pt-BR" dirty="0" err="1" smtClean="0"/>
              <a:t>termistor</a:t>
            </a:r>
            <a:r>
              <a:rPr lang="pt-BR" dirty="0" smtClean="0"/>
              <a:t> </a:t>
            </a:r>
            <a:r>
              <a:rPr lang="pt-BR" dirty="0"/>
              <a:t>é um dispositivo eletrônico que apresenta grande variação de resistência com </a:t>
            </a:r>
            <a:r>
              <a:rPr lang="pt-BR" dirty="0" smtClean="0"/>
              <a:t>a temperatura </a:t>
            </a:r>
            <a:r>
              <a:rPr lang="pt-BR" dirty="0"/>
              <a:t>de seu corpo. O material dos </a:t>
            </a:r>
            <a:r>
              <a:rPr lang="pt-BR" dirty="0" err="1"/>
              <a:t>termistores</a:t>
            </a:r>
            <a:r>
              <a:rPr lang="pt-BR" dirty="0"/>
              <a:t> é um semicondutor que, no </a:t>
            </a:r>
            <a:r>
              <a:rPr lang="pt-BR" dirty="0" smtClean="0"/>
              <a:t>intervalo fundamental </a:t>
            </a:r>
            <a:r>
              <a:rPr lang="pt-BR" dirty="0"/>
              <a:t>(0ºC a 100ºC), pode apresentar variação da resistividade de 10 k-ohm a 0 ºC até </a:t>
            </a:r>
            <a:r>
              <a:rPr lang="pt-BR" dirty="0" smtClean="0"/>
              <a:t>200 ohm </a:t>
            </a:r>
            <a:r>
              <a:rPr lang="pt-BR" dirty="0"/>
              <a:t>a 100 </a:t>
            </a:r>
            <a:r>
              <a:rPr lang="pt-BR" dirty="0" smtClean="0"/>
              <a:t>ºC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i="1" dirty="0"/>
              <a:t>Termopares da norma americana ASTM, polaridade dos metais e faixa de </a:t>
            </a:r>
            <a:r>
              <a:rPr lang="pt-BR" sz="2400" b="1" i="1" dirty="0" smtClean="0"/>
              <a:t>aplicação recomendada</a:t>
            </a:r>
            <a:r>
              <a:rPr lang="pt-BR" sz="2400" b="1" i="1" dirty="0"/>
              <a:t>.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Códigos de cor de termopares da norma americana ASTM.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52728"/>
            <a:ext cx="9249328" cy="39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Quando usamos um circuito termoelétrico para a medida de temperatura, estamos na </a:t>
            </a:r>
            <a:r>
              <a:rPr lang="pt-BR" dirty="0" smtClean="0"/>
              <a:t>verdade interessados </a:t>
            </a:r>
            <a:r>
              <a:rPr lang="pt-BR" dirty="0"/>
              <a:t>na temperatura dos corpos em contato com as junções. Entretanto, ao utilizarmos </a:t>
            </a:r>
            <a:r>
              <a:rPr lang="pt-BR" dirty="0" smtClean="0"/>
              <a:t>um </a:t>
            </a:r>
            <a:r>
              <a:rPr lang="pt-BR" dirty="0" err="1" smtClean="0"/>
              <a:t>milivoltímetro</a:t>
            </a:r>
            <a:r>
              <a:rPr lang="pt-BR" dirty="0" smtClean="0"/>
              <a:t> </a:t>
            </a:r>
            <a:r>
              <a:rPr lang="pt-BR" dirty="0"/>
              <a:t>para a medida (como é normalmente feito), haverá circulação de corrente e, pelo </a:t>
            </a:r>
            <a:r>
              <a:rPr lang="pt-BR" dirty="0" smtClean="0"/>
              <a:t>efeito </a:t>
            </a:r>
            <a:r>
              <a:rPr lang="pt-BR" dirty="0" err="1" smtClean="0"/>
              <a:t>Peltier</a:t>
            </a:r>
            <a:r>
              <a:rPr lang="pt-BR" dirty="0"/>
              <a:t>, calor será absorvido na junção quente (que se tornará assim mais fria que o meio circundante</a:t>
            </a:r>
            <a:r>
              <a:rPr lang="pt-BR" dirty="0" smtClean="0"/>
              <a:t>) </a:t>
            </a:r>
            <a:r>
              <a:rPr lang="pt-BR" dirty="0"/>
              <a:t>e liberado na junção fria (que se tornará mais quente que o meio circundante).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55721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Tabelas de força eletromotriz de termopares são publicadas por diversas </a:t>
            </a:r>
            <a:r>
              <a:rPr lang="pt-BR" dirty="0" smtClean="0"/>
              <a:t>instituições normativas</a:t>
            </a:r>
            <a:r>
              <a:rPr lang="pt-BR" dirty="0"/>
              <a:t>, como o NIST americano (</a:t>
            </a:r>
            <a:r>
              <a:rPr lang="pt-BR" i="1" dirty="0" err="1"/>
              <a:t>National</a:t>
            </a:r>
            <a:r>
              <a:rPr lang="pt-BR" i="1" dirty="0"/>
              <a:t> </a:t>
            </a:r>
            <a:r>
              <a:rPr lang="pt-BR" i="1" dirty="0" err="1"/>
              <a:t>Institute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Standards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Technology</a:t>
            </a:r>
            <a:r>
              <a:rPr lang="pt-BR" i="1" dirty="0"/>
              <a:t>). Entretanto</a:t>
            </a:r>
            <a:r>
              <a:rPr lang="pt-BR" i="1" dirty="0" smtClean="0"/>
              <a:t>, </a:t>
            </a:r>
            <a:r>
              <a:rPr lang="pt-BR" dirty="0" smtClean="0"/>
              <a:t>para </a:t>
            </a:r>
            <a:r>
              <a:rPr lang="pt-BR" dirty="0"/>
              <a:t>um dado termopar estas características dependerão da pureza dos materiais à mão e </a:t>
            </a:r>
            <a:r>
              <a:rPr lang="pt-BR" dirty="0" smtClean="0"/>
              <a:t>da maneira </a:t>
            </a:r>
            <a:r>
              <a:rPr lang="pt-BR" dirty="0"/>
              <a:t>específica como a </a:t>
            </a:r>
            <a:r>
              <a:rPr lang="pt-BR" dirty="0" err="1"/>
              <a:t>milivoltagem</a:t>
            </a:r>
            <a:r>
              <a:rPr lang="pt-BR" dirty="0"/>
              <a:t> foi medida em função da temperatura. Portanto, ao se </a:t>
            </a:r>
            <a:r>
              <a:rPr lang="pt-BR" dirty="0" smtClean="0"/>
              <a:t>utilizar fios </a:t>
            </a:r>
            <a:r>
              <a:rPr lang="pt-BR" dirty="0"/>
              <a:t>de termopar comerciais ou faz-se uma calibração própria ou confia-se no controle de qualidade </a:t>
            </a:r>
            <a:r>
              <a:rPr lang="pt-BR" dirty="0" smtClean="0"/>
              <a:t>do fabricante </a:t>
            </a:r>
            <a:r>
              <a:rPr lang="pt-BR" dirty="0"/>
              <a:t>para limitar desvios entre as características do seu termopar e aqueles das tabelas. </a:t>
            </a:r>
            <a:r>
              <a:rPr lang="pt-BR" dirty="0" smtClean="0"/>
              <a:t>Um termopar </a:t>
            </a:r>
            <a:r>
              <a:rPr lang="pt-BR" dirty="0"/>
              <a:t>cujos materiais possuem grau de pureza comercial seguirá as curvas de calibração do </a:t>
            </a:r>
            <a:r>
              <a:rPr lang="pt-BR" dirty="0" smtClean="0"/>
              <a:t>NBS dentro </a:t>
            </a:r>
            <a:r>
              <a:rPr lang="pt-BR" dirty="0"/>
              <a:t>de não menos que ± 1 ° C. Por outro lado, fios de termopar para trabalhos de </a:t>
            </a:r>
            <a:r>
              <a:rPr lang="pt-BR" dirty="0" smtClean="0"/>
              <a:t>precisão seguirão </a:t>
            </a:r>
            <a:r>
              <a:rPr lang="pt-BR" dirty="0"/>
              <a:t>estas mesmas curvas dentro de ± 0,5 °C.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Deve-se notar ainda que as junções de um termopar devem ser formadas por fusão das </a:t>
            </a:r>
            <a:r>
              <a:rPr lang="pt-BR" dirty="0" smtClean="0"/>
              <a:t>duas extremidades </a:t>
            </a:r>
            <a:r>
              <a:rPr lang="pt-BR" dirty="0"/>
              <a:t>dos fios, por soldagem com descarga elétrica em atmosfera inerte. </a:t>
            </a:r>
            <a:r>
              <a:rPr lang="pt-BR" dirty="0" smtClean="0"/>
              <a:t>Emergencialmente pode-se </a:t>
            </a:r>
            <a:r>
              <a:rPr lang="pt-BR" dirty="0"/>
              <a:t>simplesmente enrolar as duas extremidades. A força eletromotriz gerada será a mesma </a:t>
            </a:r>
            <a:r>
              <a:rPr lang="pt-BR" dirty="0" smtClean="0"/>
              <a:t>em todos </a:t>
            </a:r>
            <a:r>
              <a:rPr lang="pt-BR" dirty="0"/>
              <a:t>os casos; porém, se houver circulação de corrente, esta poderá variar de um caso a outro </a:t>
            </a:r>
            <a:r>
              <a:rPr lang="pt-BR" dirty="0" smtClean="0"/>
              <a:t>já que </a:t>
            </a:r>
            <a:r>
              <a:rPr lang="pt-BR" dirty="0"/>
              <a:t>a resistência de contado elétrico das junções variará segundo o método de fabricação.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/>
              <a:t>As “leis termoelétricas” podem ser formuladas como segue abaixo: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1. A força eletromotriz gerada por um termopar com as junções às temperaturas T1 e T2 não </a:t>
            </a:r>
            <a:r>
              <a:rPr lang="pt-BR" dirty="0" smtClean="0"/>
              <a:t>é de </a:t>
            </a:r>
            <a:r>
              <a:rPr lang="pt-BR" dirty="0"/>
              <a:t>maneira alguma afetada por quaisquer outras temperaturas ao longo dos fios </a:t>
            </a:r>
            <a:r>
              <a:rPr lang="pt-BR" dirty="0" smtClean="0"/>
              <a:t>condutores desde </a:t>
            </a:r>
            <a:r>
              <a:rPr lang="pt-BR" dirty="0"/>
              <a:t>que estes sejam homogêneos.</a:t>
            </a:r>
          </a:p>
          <a:p>
            <a:pPr algn="just"/>
            <a:r>
              <a:rPr lang="pt-BR" dirty="0"/>
              <a:t>2. Se um terceiro metal homogêneo C for inserido, a força eletromotriz do termopar continuará </a:t>
            </a:r>
            <a:r>
              <a:rPr lang="pt-BR" dirty="0" smtClean="0"/>
              <a:t>a mesma </a:t>
            </a:r>
            <a:r>
              <a:rPr lang="pt-BR" dirty="0"/>
              <a:t>desde que a temperatura das duas novas junções seja a mesma.</a:t>
            </a:r>
          </a:p>
          <a:p>
            <a:pPr algn="just"/>
            <a:r>
              <a:rPr lang="pt-BR" dirty="0"/>
              <a:t>3. Se o metal C for inserido entre A e B, a temperatura de C em qualquer ponto distante </a:t>
            </a:r>
            <a:r>
              <a:rPr lang="pt-BR" dirty="0" smtClean="0"/>
              <a:t>das novas </a:t>
            </a:r>
            <a:r>
              <a:rPr lang="pt-BR" dirty="0"/>
              <a:t>junções AC e BC é irrelevante desde que estas estejam à mesma </a:t>
            </a:r>
            <a:r>
              <a:rPr lang="pt-BR" dirty="0" smtClean="0"/>
              <a:t>temperatura. Neste </a:t>
            </a:r>
            <a:r>
              <a:rPr lang="pt-BR" dirty="0"/>
              <a:t>caso, para AC e BC ambas a T1 a força eletromotriz gerada é a mesma </a:t>
            </a:r>
            <a:r>
              <a:rPr lang="pt-BR" dirty="0" smtClean="0"/>
              <a:t>em ambos </a:t>
            </a:r>
            <a:r>
              <a:rPr lang="pt-BR" dirty="0"/>
              <a:t>os circuitos. Esta lei é conhecida como lei dos metais intermediários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4. Se a força eletromotriz gerada por um termopar AC for EAC e aquela do termopar CB </a:t>
            </a:r>
            <a:r>
              <a:rPr lang="pt-BR" dirty="0" smtClean="0"/>
              <a:t>for ECB</a:t>
            </a:r>
            <a:r>
              <a:rPr lang="pt-BR" dirty="0"/>
              <a:t>, então a força eletromotriz gerada pelo termopar AB será EAB=EAC+ECB.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5. Se um termopar produz a força eletromotriz E1 quando as suas junções estiverem a T1 e T2, </a:t>
            </a:r>
            <a:r>
              <a:rPr lang="pt-BR" dirty="0" smtClean="0"/>
              <a:t>e E2 </a:t>
            </a:r>
            <a:r>
              <a:rPr lang="pt-BR" dirty="0"/>
              <a:t>quando as junções estiverem a T2 e T3, então ele produzirá a força eletromotriz E3 = E1 </a:t>
            </a:r>
            <a:r>
              <a:rPr lang="pt-BR" dirty="0" smtClean="0"/>
              <a:t>+ E2 </a:t>
            </a:r>
            <a:r>
              <a:rPr lang="pt-BR" dirty="0"/>
              <a:t>quando as junções estiverem a T1 e T3. Esta lei é conhecida como </a:t>
            </a:r>
            <a:r>
              <a:rPr lang="pt-BR" i="1" dirty="0"/>
              <a:t>lei das </a:t>
            </a:r>
            <a:r>
              <a:rPr lang="pt-BR" i="1" dirty="0" smtClean="0"/>
              <a:t>temperaturas intermediárias</a:t>
            </a:r>
            <a:r>
              <a:rPr lang="pt-BR" i="1" dirty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Para aumentar a sensibilidade de um circuito termoelétrico, termopares idênticos são </a:t>
            </a:r>
            <a:r>
              <a:rPr lang="pt-BR" dirty="0" smtClean="0"/>
              <a:t>algumas vezes </a:t>
            </a:r>
            <a:r>
              <a:rPr lang="pt-BR" dirty="0"/>
              <a:t>ligados em série. Todas as junções de medida estarão a uma mesma temperatura T1</a:t>
            </a:r>
            <a:r>
              <a:rPr lang="pt-BR" dirty="0" smtClean="0"/>
              <a:t>, enquanto </a:t>
            </a:r>
            <a:r>
              <a:rPr lang="pt-BR" dirty="0"/>
              <a:t>que todas as junções de referência estarão a uma mesma temperatura T2. Este tipo </a:t>
            </a:r>
            <a:r>
              <a:rPr lang="pt-BR" dirty="0" smtClean="0"/>
              <a:t>de circuito </a:t>
            </a:r>
            <a:r>
              <a:rPr lang="pt-BR" dirty="0"/>
              <a:t>é chamado </a:t>
            </a:r>
            <a:r>
              <a:rPr lang="pt-BR" b="1" i="1" dirty="0" err="1" smtClean="0"/>
              <a:t>termopilha</a:t>
            </a:r>
            <a:r>
              <a:rPr lang="pt-BR" b="1" i="1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0556"/>
            <a:ext cx="6215105" cy="583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93908"/>
            <a:ext cx="5715039" cy="617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Apesar da simplicidade, </a:t>
            </a:r>
            <a:r>
              <a:rPr lang="pt-BR" dirty="0" smtClean="0"/>
              <a:t>baixo custo </a:t>
            </a:r>
            <a:r>
              <a:rPr lang="pt-BR" dirty="0"/>
              <a:t>e pronta disponibilidade dos termopares, o experimentalista deve estar atento a </a:t>
            </a:r>
            <a:r>
              <a:rPr lang="pt-BR" dirty="0" smtClean="0"/>
              <a:t>possíveis problemas </a:t>
            </a:r>
            <a:r>
              <a:rPr lang="pt-BR" dirty="0"/>
              <a:t>que podem ocorrer na sua utilização:</a:t>
            </a:r>
          </a:p>
          <a:p>
            <a:pPr algn="just"/>
            <a:r>
              <a:rPr lang="pt-BR" dirty="0"/>
              <a:t>1. Quando as junções não forem adequadamente feitas, o termopar não seguirá as </a:t>
            </a:r>
            <a:r>
              <a:rPr lang="pt-BR" dirty="0" smtClean="0"/>
              <a:t>tabelas padronizadas </a:t>
            </a:r>
            <a:r>
              <a:rPr lang="pt-BR" dirty="0"/>
              <a:t>de calibração voltagem/temperatura.</a:t>
            </a:r>
          </a:p>
          <a:p>
            <a:pPr algn="just"/>
            <a:r>
              <a:rPr lang="pt-BR" dirty="0"/>
              <a:t>2. Se o termopar for utilizado fora da sua faixa de aplicação, ele se tornará </a:t>
            </a:r>
            <a:r>
              <a:rPr lang="pt-BR" dirty="0" err="1" smtClean="0"/>
              <a:t>descalibrado</a:t>
            </a:r>
            <a:r>
              <a:rPr lang="pt-BR" dirty="0" smtClean="0"/>
              <a:t> gradualmente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3. Se a compensação da junção de referência não for feita corretamente, a leitura do </a:t>
            </a:r>
            <a:r>
              <a:rPr lang="pt-BR" dirty="0" smtClean="0"/>
              <a:t>termopar será </a:t>
            </a:r>
            <a:r>
              <a:rPr lang="pt-BR" dirty="0"/>
              <a:t>incorreta.</a:t>
            </a:r>
          </a:p>
          <a:p>
            <a:pPr algn="just"/>
            <a:r>
              <a:rPr lang="pt-BR" dirty="0"/>
              <a:t>4. Erros de instalação podem ocorrer. Neste caso, a temperatura indicada pelo termopar </a:t>
            </a:r>
            <a:r>
              <a:rPr lang="pt-BR" dirty="0" smtClean="0"/>
              <a:t>será aquela </a:t>
            </a:r>
            <a:r>
              <a:rPr lang="pt-BR" dirty="0"/>
              <a:t>do ponto onde houver o curto-circuito.</a:t>
            </a:r>
          </a:p>
          <a:p>
            <a:pPr algn="just"/>
            <a:r>
              <a:rPr lang="pt-BR" dirty="0"/>
              <a:t>5. Se for instalado um tipo de termopar incompatível com o instrumento de medida, haverá </a:t>
            </a:r>
            <a:r>
              <a:rPr lang="pt-BR" dirty="0" smtClean="0"/>
              <a:t>um erro </a:t>
            </a:r>
            <a:r>
              <a:rPr lang="pt-BR" dirty="0"/>
              <a:t>grosseiro de leitura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Os sensores dos </a:t>
            </a:r>
            <a:r>
              <a:rPr lang="pt-BR" dirty="0" err="1"/>
              <a:t>RTDs</a:t>
            </a:r>
            <a:r>
              <a:rPr lang="pt-BR" dirty="0"/>
              <a:t> têm uma variação linear e crescente da resistência em relação </a:t>
            </a:r>
            <a:r>
              <a:rPr lang="pt-BR" dirty="0" smtClean="0"/>
              <a:t>à temperatura</a:t>
            </a:r>
            <a:r>
              <a:rPr lang="pt-BR" dirty="0"/>
              <a:t>. Os </a:t>
            </a:r>
            <a:r>
              <a:rPr lang="pt-BR" dirty="0" err="1"/>
              <a:t>termistores</a:t>
            </a:r>
            <a:r>
              <a:rPr lang="pt-BR" dirty="0"/>
              <a:t> (</a:t>
            </a:r>
            <a:r>
              <a:rPr lang="pt-BR" dirty="0" err="1"/>
              <a:t>thermistor</a:t>
            </a:r>
            <a:r>
              <a:rPr lang="pt-BR" dirty="0"/>
              <a:t>, </a:t>
            </a:r>
            <a:r>
              <a:rPr lang="pt-BR" dirty="0" err="1"/>
              <a:t>thermal</a:t>
            </a:r>
            <a:r>
              <a:rPr lang="pt-BR" dirty="0"/>
              <a:t> </a:t>
            </a:r>
            <a:r>
              <a:rPr lang="pt-BR" dirty="0" err="1"/>
              <a:t>sensitive</a:t>
            </a:r>
            <a:r>
              <a:rPr lang="pt-BR" dirty="0"/>
              <a:t> resistor, semicondutores passivos), </a:t>
            </a:r>
            <a:r>
              <a:rPr lang="pt-BR" dirty="0" smtClean="0"/>
              <a:t>por outro </a:t>
            </a:r>
            <a:r>
              <a:rPr lang="pt-BR" dirty="0"/>
              <a:t>lado, têm um comportamento bastante não-linear e oposto, diminuem a resistência com </a:t>
            </a:r>
            <a:r>
              <a:rPr lang="pt-BR" dirty="0" smtClean="0"/>
              <a:t>o aumento </a:t>
            </a:r>
            <a:r>
              <a:rPr lang="pt-BR" dirty="0"/>
              <a:t>da temperatura, mas fornecem um sinal mais intenso que os </a:t>
            </a:r>
            <a:r>
              <a:rPr lang="pt-BR" dirty="0" err="1"/>
              <a:t>RTDs</a:t>
            </a:r>
            <a:r>
              <a:rPr lang="pt-BR" dirty="0"/>
              <a:t>, que pode </a:t>
            </a:r>
            <a:r>
              <a:rPr lang="pt-BR" dirty="0" smtClean="0"/>
              <a:t>ser processado </a:t>
            </a:r>
            <a:r>
              <a:rPr lang="pt-BR" dirty="0"/>
              <a:t>com mais simplicidade (menor custo) pelos circuitos elétricos e eletrônicos de medição.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Tipos e usos de Termopares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867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Incertezas da medição comercial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14" y="2276474"/>
            <a:ext cx="8917942" cy="420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1"/>
            <a:ext cx="4176352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143404"/>
            <a:ext cx="436826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79" y="4143380"/>
            <a:ext cx="431645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 constante térmica de um </a:t>
            </a:r>
            <a:r>
              <a:rPr lang="pt-BR" dirty="0" err="1"/>
              <a:t>termistor</a:t>
            </a:r>
            <a:r>
              <a:rPr lang="pt-BR" dirty="0"/>
              <a:t>, assim como de qualquer outro termômetro, é o </a:t>
            </a:r>
            <a:r>
              <a:rPr lang="pt-BR" dirty="0" smtClean="0"/>
              <a:t>tempo requerido </a:t>
            </a:r>
            <a:r>
              <a:rPr lang="pt-BR" dirty="0"/>
              <a:t>para que atinja 63,2% da temperatura de imersão. A constante térmica é </a:t>
            </a:r>
            <a:r>
              <a:rPr lang="pt-BR" dirty="0" smtClean="0"/>
              <a:t>diretamente afetada </a:t>
            </a:r>
            <a:r>
              <a:rPr lang="pt-BR" dirty="0"/>
              <a:t>pela massa do termômetro, assim como por seu acoplamento térmico com o ambiente. </a:t>
            </a:r>
            <a:r>
              <a:rPr lang="pt-BR" dirty="0" smtClean="0"/>
              <a:t>Por exemplo</a:t>
            </a:r>
            <a:r>
              <a:rPr lang="pt-BR" dirty="0"/>
              <a:t>, um sensor </a:t>
            </a:r>
            <a:r>
              <a:rPr lang="pt-BR" dirty="0" err="1"/>
              <a:t>termistor</a:t>
            </a:r>
            <a:r>
              <a:rPr lang="pt-BR" dirty="0"/>
              <a:t> revestido com epóxi, e que tenha um diâmetro externo aproximado </a:t>
            </a:r>
            <a:r>
              <a:rPr lang="pt-BR" dirty="0" smtClean="0"/>
              <a:t>de 2,5 </a:t>
            </a:r>
            <a:r>
              <a:rPr lang="pt-BR" dirty="0"/>
              <a:t>mm, terá uma constante térmica de 0,75 segundos em água parada, e 10 segundos em ar parado.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Características importantes quando sensores elétricos são considerados para uso são </a:t>
            </a:r>
            <a:r>
              <a:rPr lang="pt-BR" dirty="0" smtClean="0"/>
              <a:t>sua potência </a:t>
            </a:r>
            <a:r>
              <a:rPr lang="pt-BR" dirty="0"/>
              <a:t>de dissipação e voltagem e/ou corrente requeridas. Por definição, a potência de dissipação </a:t>
            </a:r>
            <a:r>
              <a:rPr lang="pt-BR" dirty="0" smtClean="0"/>
              <a:t>é a </a:t>
            </a:r>
            <a:r>
              <a:rPr lang="pt-BR" dirty="0"/>
              <a:t>potência térmica, expressa em Watts, necessária para aumentar a temperatura do sensor em 1 </a:t>
            </a:r>
            <a:r>
              <a:rPr lang="pt-BR" dirty="0" smtClean="0"/>
              <a:t>ºC acima </a:t>
            </a:r>
            <a:r>
              <a:rPr lang="pt-BR" dirty="0"/>
              <a:t>da temperatura do ambiente.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Termopares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Um termopar é formado por dois condutores elétricos diferente. Os condutores </a:t>
            </a:r>
            <a:r>
              <a:rPr lang="pt-BR" dirty="0" smtClean="0"/>
              <a:t>são conectados </a:t>
            </a:r>
            <a:r>
              <a:rPr lang="pt-BR" dirty="0"/>
              <a:t>nas duas extremidades formando um circuito elétrico. Quando as duas </a:t>
            </a:r>
            <a:r>
              <a:rPr lang="pt-BR" dirty="0" smtClean="0"/>
              <a:t>extremidades conectadas </a:t>
            </a:r>
            <a:r>
              <a:rPr lang="pt-BR" dirty="0"/>
              <a:t>são submetidas a temperaturas diferentes, uma força eletromotriz é gerada. Este é </a:t>
            </a:r>
            <a:r>
              <a:rPr lang="pt-BR" dirty="0" smtClean="0"/>
              <a:t>o conhecido </a:t>
            </a:r>
            <a:r>
              <a:rPr lang="pt-BR" dirty="0"/>
              <a:t>efeito </a:t>
            </a:r>
            <a:r>
              <a:rPr lang="pt-BR" dirty="0" err="1"/>
              <a:t>Seebeck</a:t>
            </a:r>
            <a:r>
              <a:rPr lang="pt-BR" dirty="0"/>
              <a:t>, que o descobriu em 1821.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762654" cy="30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71612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efeito </a:t>
            </a:r>
            <a:r>
              <a:rPr lang="pt-BR" dirty="0" err="1"/>
              <a:t>Seebeck</a:t>
            </a:r>
            <a:r>
              <a:rPr lang="pt-BR" dirty="0"/>
              <a:t> resulta da superposição de dois outros efeitos, descobertos </a:t>
            </a:r>
            <a:r>
              <a:rPr lang="pt-BR" dirty="0" smtClean="0"/>
              <a:t>posteriormente por </a:t>
            </a:r>
            <a:r>
              <a:rPr lang="pt-BR" dirty="0" err="1"/>
              <a:t>Peltier</a:t>
            </a:r>
            <a:r>
              <a:rPr lang="pt-BR" dirty="0"/>
              <a:t> e por </a:t>
            </a:r>
            <a:r>
              <a:rPr lang="pt-BR" dirty="0" err="1"/>
              <a:t>Lord</a:t>
            </a:r>
            <a:r>
              <a:rPr lang="pt-BR" dirty="0"/>
              <a:t> Kelvin, respectivamente em 1834 e 1851. Se o mesmo circuito formado </a:t>
            </a:r>
            <a:r>
              <a:rPr lang="pt-BR" dirty="0" smtClean="0"/>
              <a:t>pelos dois </a:t>
            </a:r>
            <a:r>
              <a:rPr lang="pt-BR" dirty="0"/>
              <a:t>metais distintos for alimentado por uma </a:t>
            </a:r>
            <a:r>
              <a:rPr lang="pt-BR" dirty="0" err="1"/>
              <a:t>fem</a:t>
            </a:r>
            <a:r>
              <a:rPr lang="pt-BR" dirty="0"/>
              <a:t>, observar-se-á o estabelecimento de uma corrente </a:t>
            </a:r>
            <a:r>
              <a:rPr lang="pt-BR" dirty="0" smtClean="0"/>
              <a:t>e uma </a:t>
            </a:r>
            <a:r>
              <a:rPr lang="pt-BR" dirty="0"/>
              <a:t>extremidade conectada absorverá calor, enquanto que a outra dissipará calor; é o </a:t>
            </a:r>
            <a:r>
              <a:rPr lang="pt-BR" dirty="0" smtClean="0"/>
              <a:t>denominado </a:t>
            </a:r>
            <a:r>
              <a:rPr lang="pt-BR" i="1" dirty="0" smtClean="0"/>
              <a:t>efeito </a:t>
            </a:r>
            <a:r>
              <a:rPr lang="pt-BR" i="1" dirty="0" err="1"/>
              <a:t>Peltier</a:t>
            </a:r>
            <a:r>
              <a:rPr lang="pt-BR" i="1" dirty="0"/>
              <a:t>. </a:t>
            </a:r>
            <a:r>
              <a:rPr lang="pt-BR" i="1" dirty="0" err="1"/>
              <a:t>Lord</a:t>
            </a:r>
            <a:r>
              <a:rPr lang="pt-BR" i="1" dirty="0"/>
              <a:t> Kelvin observou que se um mesmo condutor for submetido a um gradiente </a:t>
            </a:r>
            <a:r>
              <a:rPr lang="pt-BR" i="1" dirty="0" smtClean="0"/>
              <a:t>de </a:t>
            </a:r>
            <a:r>
              <a:rPr lang="pt-BR" dirty="0" smtClean="0"/>
              <a:t>temperatura</a:t>
            </a:r>
            <a:r>
              <a:rPr lang="pt-BR" dirty="0"/>
              <a:t>, quando uma corrente o atravessar haverá rejeição ou absorção de calor.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1623</Words>
  <Application>Microsoft Office PowerPoint</Application>
  <PresentationFormat>Apresentação na tela (4:3)</PresentationFormat>
  <Paragraphs>41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INSTRUMENTAÇÃO</vt:lpstr>
      <vt:lpstr>Slide 2</vt:lpstr>
      <vt:lpstr>Slide 3</vt:lpstr>
      <vt:lpstr>Slide 4</vt:lpstr>
      <vt:lpstr>Slide 5</vt:lpstr>
      <vt:lpstr>Slide 6</vt:lpstr>
      <vt:lpstr>Termopares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Especificação de norma da força eletromotriz de termopares variados, e sua  tolerância, de acordo com a norma inglesa BS4937</vt:lpstr>
      <vt:lpstr>Magnitude de força eletromotriz (milivoltagem) de termopares variados, tipos E, J, K e R.</vt:lpstr>
      <vt:lpstr>Pares termo-elétricos definidos pela norma americana ASTM, com a polaridade de cada metal, a faixa de aplicação, e os códigos de cor.</vt:lpstr>
      <vt:lpstr>Termopares da norma americana ASTM, polaridade dos metais e faixa de aplicação recomendada.</vt:lpstr>
      <vt:lpstr>Slide 21</vt:lpstr>
      <vt:lpstr>Slide 22</vt:lpstr>
      <vt:lpstr>Slide 23</vt:lpstr>
      <vt:lpstr>As “leis termoelétricas” podem ser formuladas como segue abaixo:</vt:lpstr>
      <vt:lpstr>Slide 25</vt:lpstr>
      <vt:lpstr>Slide 26</vt:lpstr>
      <vt:lpstr>Slide 27</vt:lpstr>
      <vt:lpstr>Slide 28</vt:lpstr>
      <vt:lpstr>Slide 29</vt:lpstr>
      <vt:lpstr>Tipos e usos de Termopares</vt:lpstr>
      <vt:lpstr>Incertezas da medição comercial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INSTRUMENTAÇÃO</dc:title>
  <dc:creator>ziaraeguia</dc:creator>
  <cp:lastModifiedBy>ziaraeguia</cp:lastModifiedBy>
  <cp:revision>4</cp:revision>
  <dcterms:created xsi:type="dcterms:W3CDTF">2019-03-01T19:05:33Z</dcterms:created>
  <dcterms:modified xsi:type="dcterms:W3CDTF">2019-03-01T19:43:07Z</dcterms:modified>
</cp:coreProperties>
</file>