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2" r:id="rId16"/>
    <p:sldId id="276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NR 11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9848" y="4468030"/>
            <a:ext cx="7891272" cy="1749889"/>
          </a:xfrm>
        </p:spPr>
        <p:txBody>
          <a:bodyPr>
            <a:normAutofit/>
          </a:bodyPr>
          <a:lstStyle/>
          <a:p>
            <a:r>
              <a:rPr lang="pt-BR" sz="1500" b="1" dirty="0" smtClean="0"/>
              <a:t>Ana Gabriela              208817</a:t>
            </a:r>
          </a:p>
          <a:p>
            <a:r>
              <a:rPr lang="pt-BR" sz="1500" b="1" dirty="0" smtClean="0"/>
              <a:t>Andreson Batista        209441</a:t>
            </a:r>
          </a:p>
          <a:p>
            <a:r>
              <a:rPr lang="pt-BR" sz="1500" b="1" dirty="0" smtClean="0"/>
              <a:t>Brenda Souza             208862</a:t>
            </a:r>
          </a:p>
          <a:p>
            <a:r>
              <a:rPr lang="pt-BR" sz="1500" b="1" dirty="0" smtClean="0"/>
              <a:t>Flavio Medina             209544</a:t>
            </a:r>
          </a:p>
          <a:p>
            <a:r>
              <a:rPr lang="pt-BR" sz="1500" b="1" dirty="0" smtClean="0"/>
              <a:t>Márcio Felype             209050</a:t>
            </a:r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323131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500" dirty="0" smtClean="0">
                <a:ea typeface="Calibri" panose="020F0502020204030204" pitchFamily="34" charset="0"/>
              </a:rPr>
              <a:t>Certificado obrigatório para equipamentos e acessórios de movimentação de carga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4351" y="2225911"/>
            <a:ext cx="4808438" cy="4050792"/>
          </a:xfrm>
        </p:spPr>
        <p:txBody>
          <a:bodyPr>
            <a:normAutofit fontScale="92500" lnSpcReduction="10000"/>
          </a:bodyPr>
          <a:lstStyle/>
          <a:p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Certificação pelo IMETRO (Instituto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Nacional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Metrologia,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Normalização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Qualidade</a:t>
            </a:r>
            <a:r>
              <a:rPr lang="pt-BR" sz="1800" spc="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a typeface="Calibri" panose="020F0502020204030204" pitchFamily="34" charset="0"/>
                <a:cs typeface="Times New Roman" panose="02020603050405020304" pitchFamily="18" charset="0"/>
              </a:rPr>
              <a:t>Industrial)</a:t>
            </a:r>
          </a:p>
          <a:p>
            <a:r>
              <a:rPr lang="pt-BR" sz="1800" dirty="0">
                <a:cs typeface="Times New Roman" panose="02020603050405020304" pitchFamily="18" charset="0"/>
              </a:rPr>
              <a:t>Avaliação visual por uma pessoa qualificada</a:t>
            </a:r>
          </a:p>
          <a:p>
            <a:r>
              <a:rPr lang="pt-BR" sz="1800" dirty="0">
                <a:cs typeface="Times New Roman" panose="02020603050405020304" pitchFamily="18" charset="0"/>
              </a:rPr>
              <a:t>Possíveis problemas encontrados nos acessórios de movimentação:</a:t>
            </a:r>
          </a:p>
          <a:p>
            <a:pPr lvl="1" indent="0">
              <a:spcAft>
                <a:spcPts val="1000"/>
              </a:spcAft>
              <a:buSzPts val="1200"/>
              <a:buNone/>
              <a:tabLst>
                <a:tab pos="844550" algn="l"/>
              </a:tabLst>
            </a:pPr>
            <a:r>
              <a:rPr lang="pt-BR" dirty="0">
                <a:cs typeface="Times New Roman" panose="02020603050405020304" pitchFamily="18" charset="0"/>
              </a:rPr>
              <a:t>  -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Distorções</a:t>
            </a:r>
            <a:r>
              <a:rPr lang="pt-BR" spc="16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spc="14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cabo,</a:t>
            </a:r>
            <a:r>
              <a:rPr lang="pt-BR" spc="14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tais</a:t>
            </a:r>
            <a:r>
              <a:rPr lang="pt-BR" spc="15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como:</a:t>
            </a:r>
            <a:r>
              <a:rPr lang="pt-BR" spc="15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dobras,</a:t>
            </a:r>
            <a:r>
              <a:rPr lang="pt-BR" spc="16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amassamentos,</a:t>
            </a:r>
            <a:r>
              <a:rPr lang="pt-BR" spc="15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alongamento</a:t>
            </a:r>
            <a:r>
              <a:rPr lang="pt-BR" spc="15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pc="17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passo,</a:t>
            </a:r>
            <a:r>
              <a:rPr lang="pt-BR" spc="-28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gaiola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passarinho, perna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fora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posição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pc="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alma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saltada;</a:t>
            </a:r>
          </a:p>
          <a:p>
            <a:pPr lvl="1" indent="0">
              <a:spcAft>
                <a:spcPts val="1000"/>
              </a:spcAft>
              <a:buSzPts val="1200"/>
              <a:buNone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 - Corrosão</a:t>
            </a:r>
            <a:r>
              <a:rPr lang="pt-BR" spc="-1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em geral;</a:t>
            </a:r>
          </a:p>
          <a:p>
            <a:pPr lvl="1" indent="0">
              <a:spcAft>
                <a:spcPts val="1000"/>
              </a:spcAft>
              <a:buSzPts val="1200"/>
              <a:buNone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 - Pernas</a:t>
            </a:r>
            <a:r>
              <a:rPr lang="pt-BR" spc="-1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rompidas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cortadas;</a:t>
            </a:r>
          </a:p>
          <a:p>
            <a:pPr lvl="1" indent="0">
              <a:spcAft>
                <a:spcPts val="1000"/>
              </a:spcAft>
              <a:buSzPts val="1200"/>
              <a:buNone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 - Número,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distribuição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ruptura</a:t>
            </a:r>
            <a:r>
              <a:rPr lang="pt-BR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arames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visíveis</a:t>
            </a:r>
          </a:p>
          <a:p>
            <a:endParaRPr lang="pt-BR" dirty="0"/>
          </a:p>
        </p:txBody>
      </p:sp>
      <p:pic>
        <p:nvPicPr>
          <p:cNvPr id="4" name="Picture 2" descr="CABOS DE AÇO">
            <a:extLst>
              <a:ext uri="{FF2B5EF4-FFF2-40B4-BE49-F238E27FC236}">
                <a16:creationId xmlns:a16="http://schemas.microsoft.com/office/drawing/2014/main" id="{FE4466F5-D34D-472B-89F3-B48A89636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1246" y="2225911"/>
            <a:ext cx="4808098" cy="415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9640" y="300446"/>
            <a:ext cx="3200400" cy="2122714"/>
          </a:xfrm>
        </p:spPr>
        <p:txBody>
          <a:bodyPr>
            <a:normAutofit/>
          </a:bodyPr>
          <a:lstStyle/>
          <a:p>
            <a:r>
              <a:rPr lang="pt-BR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Procedimento as inspeções dos equipamentos e acessórios de movimentação de carga</a:t>
            </a:r>
            <a:r>
              <a:rPr lang="pt-BR" sz="2000" kern="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kern="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Inspeções mais frequentes quando estiver perto da vida útil do cabo.</a:t>
            </a:r>
          </a:p>
          <a:p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Quando frequentes: realizar diariamente </a:t>
            </a:r>
          </a:p>
          <a:p>
            <a:r>
              <a:rPr 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Por </a:t>
            </a:r>
            <a:r>
              <a:rPr 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quem?</a:t>
            </a:r>
          </a:p>
          <a:p>
            <a:r>
              <a:rPr 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</a:t>
            </a:r>
            <a:r>
              <a:rPr 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: Pelos operadores, antes do inicio de cada turno</a:t>
            </a:r>
            <a:endParaRPr lang="pt-BR" sz="20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pic>
        <p:nvPicPr>
          <p:cNvPr id="5" name="Picture 6" descr="Inspeção em cabos de aço | Rigging Brasil">
            <a:extLst>
              <a:ext uri="{FF2B5EF4-FFF2-40B4-BE49-F238E27FC236}">
                <a16:creationId xmlns:a16="http://schemas.microsoft.com/office/drawing/2014/main" id="{6D5BF7A1-E43B-44A9-9FAF-A5178F26951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2" r="4592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70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Cuidados a serem tomados nas inspeções de cabos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356540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/>
              <a:t>Esta inspeção abrangerá o comprimento total do cabo. </a:t>
            </a:r>
            <a:r>
              <a:rPr lang="pt-BR" dirty="0" smtClean="0"/>
              <a:t>Qualquer </a:t>
            </a:r>
            <a:r>
              <a:rPr lang="pt-BR" dirty="0"/>
              <a:t>dano no cabo que resulte em perda significativa da resistência original deverá ser registrado e considerado o risco implicado na continuidade do uso deste </a:t>
            </a:r>
            <a:r>
              <a:rPr lang="pt-BR" dirty="0" smtClean="0"/>
              <a:t>cabo, tais como:</a:t>
            </a:r>
          </a:p>
          <a:p>
            <a:pPr marL="0" indent="0" algn="ctr">
              <a:buNone/>
            </a:pPr>
            <a:endParaRPr lang="pt-BR" dirty="0" smtClean="0"/>
          </a:p>
          <a:p>
            <a:r>
              <a:rPr lang="pt-BR" dirty="0"/>
              <a:t>Corrosão acentuada ou arames rompidos junto aos </a:t>
            </a:r>
            <a:r>
              <a:rPr lang="pt-BR" dirty="0" smtClean="0"/>
              <a:t>terminais;</a:t>
            </a:r>
          </a:p>
          <a:p>
            <a:r>
              <a:rPr lang="pt-BR" dirty="0"/>
              <a:t>Trechos do cabo que normalmente ficam escondidos durante a inspeção visual, tais como as partes que ficam sobre as </a:t>
            </a:r>
            <a:r>
              <a:rPr lang="pt-BR" dirty="0" smtClean="0"/>
              <a:t>polias;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309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500" dirty="0"/>
              <a:t>Validade do cartão de identificação dos operadores de equipamentos motorizados</a:t>
            </a:r>
          </a:p>
        </p:txBody>
      </p:sp>
      <p:pic>
        <p:nvPicPr>
          <p:cNvPr id="4" name="image10.jpeg" descr="Resultado de imagem para cartÃ£o de identificaÃ§Ã£o dos operadores de equipamentos motorizados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2960" y="2093976"/>
            <a:ext cx="59721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3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500" dirty="0"/>
              <a:t>Cuidados a serem tomados em ambientes fechados, tipo galpões sem circulação de ar.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278162"/>
            <a:ext cx="4050792" cy="4050792"/>
          </a:xfrm>
        </p:spPr>
        <p:txBody>
          <a:bodyPr/>
          <a:lstStyle/>
          <a:p>
            <a:r>
              <a:rPr lang="pt-BR" dirty="0"/>
              <a:t>Nos locais de difícil circulação de ar onde exista a circulação de equipamentos com motores a combustão com uso de gás natural ou Gás Natural </a:t>
            </a:r>
            <a:r>
              <a:rPr lang="pt-BR" dirty="0" smtClean="0"/>
              <a:t>Veicular, </a:t>
            </a:r>
            <a:r>
              <a:rPr lang="pt-BR" dirty="0"/>
              <a:t>deverão ser realizadas avaliações ambientais periódicas de acordo com o planejamento do Programa de Prevenção de Riscos Ambientais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11.jpeg" descr="Imagem relacionada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17920" y="2278162"/>
            <a:ext cx="4624251" cy="357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3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500" dirty="0"/>
              <a:t>Cuidados a serem tomados em áreas classificadas onde circulam equipamentos de movimentação de carga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368296"/>
            <a:ext cx="4754880" cy="235131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Em áreas classificadas onde exista a probabilidade de formação de atmosferas explosivas, será proibido o uso de equipamentos de movimentação elétricos, devendo ser dada à preferência por motores movidos a Gás Liquefeito de Petróleo (GLP) ou gás natural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64224" y="2280775"/>
            <a:ext cx="4754880" cy="64008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NBR8762:1997 Cabos flexíveis com cobertura para máquinas de soldar a arco</a:t>
            </a:r>
          </a:p>
        </p:txBody>
      </p:sp>
      <p:pic>
        <p:nvPicPr>
          <p:cNvPr id="7" name="image12.png" descr="C:\Users\usuario\Desktop\2222222.png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6364224" y="3107654"/>
            <a:ext cx="4038095" cy="1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40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43891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pt-BR" sz="3500" dirty="0"/>
              <a:t>Cuidado na movimentação, armazenamento e manuseio de chapas de mármore, granito e outras rochas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5294376" cy="3291840"/>
          </a:xfrm>
        </p:spPr>
        <p:txBody>
          <a:bodyPr/>
          <a:lstStyle/>
          <a:p>
            <a:pPr lvl="1"/>
            <a:r>
              <a:rPr lang="pt-PT" dirty="0"/>
              <a:t>As chapas serradas, ainda sobre o carro transportador e dentro do alojamento do tear, devem receber proteção lateral para impedir a queda das mesmas – proteção denominada L ou Fueiro, </a:t>
            </a:r>
            <a:r>
              <a:rPr lang="pt-PT" dirty="0" smtClean="0"/>
              <a:t>com alguns requisitos mínimos.</a:t>
            </a:r>
          </a:p>
          <a:p>
            <a:pPr lvl="1"/>
            <a:r>
              <a:rPr lang="pt-BR" dirty="0"/>
              <a:t>Termos mais utilizados na movimentação, armazenagem e manuseio de chapas de mármore, </a:t>
            </a:r>
            <a:r>
              <a:rPr lang="pt-BR" dirty="0" smtClean="0"/>
              <a:t>granito.</a:t>
            </a:r>
            <a:endParaRPr lang="pt-BR" dirty="0"/>
          </a:p>
          <a:p>
            <a:pPr lvl="1"/>
            <a:endParaRPr lang="pt-BR" sz="1600" dirty="0"/>
          </a:p>
          <a:p>
            <a:pPr lvl="1"/>
            <a:endParaRPr lang="pt-BR" sz="16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Transporte de granito e mármore </a:t>
            </a:r>
            <a:endParaRPr lang="pt-BR" dirty="0"/>
          </a:p>
        </p:txBody>
      </p:sp>
      <p:pic>
        <p:nvPicPr>
          <p:cNvPr id="7" name="image14.jpeg" descr="Resultado de imagem para movimentaÃ§Ã£o, armazenagem e manuseio de chapas de mÃ¡rmore, granito e outras rochas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6607969" y="2789237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11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Cuidados no armazenamento de materiais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421854"/>
            <a:ext cx="10058400" cy="4050792"/>
          </a:xfrm>
        </p:spPr>
        <p:txBody>
          <a:bodyPr/>
          <a:lstStyle/>
          <a:p>
            <a:pPr lvl="1"/>
            <a:r>
              <a:rPr lang="pt-BR" dirty="0"/>
              <a:t>O peso do material armazenado não poderá exceder a   capacidade de carga calculada para o piso;</a:t>
            </a:r>
            <a:endParaRPr lang="pt-BR" sz="1600" dirty="0"/>
          </a:p>
          <a:p>
            <a:pPr lvl="1"/>
            <a:r>
              <a:rPr lang="pt-BR" dirty="0"/>
              <a:t>O material armazenado deverá ser disposto de forma a   evitar   a obstrução    de    portas, equipamentos     contra     incêndio, saídas     de emergências etc.;</a:t>
            </a:r>
            <a:endParaRPr lang="pt-BR" sz="1600" dirty="0"/>
          </a:p>
          <a:p>
            <a:pPr lvl="1"/>
            <a:r>
              <a:rPr lang="pt-BR" dirty="0"/>
              <a:t>Material empilhado deverá ficar afastado das   estruturas   laterais   do prédio a uma distância de pelo menos 50 (cinquenta) centímetros;</a:t>
            </a:r>
            <a:endParaRPr lang="pt-BR" sz="1600" dirty="0"/>
          </a:p>
          <a:p>
            <a:pPr lvl="1"/>
            <a:r>
              <a:rPr lang="pt-BR" dirty="0"/>
              <a:t>A disposição da carga não deverá dificultar o trânsito, a iluminação e o acesso às saídas de emergência;</a:t>
            </a:r>
            <a:endParaRPr lang="pt-BR" sz="1600" dirty="0"/>
          </a:p>
          <a:p>
            <a:pPr lvl="1"/>
            <a:r>
              <a:rPr lang="pt-BR" dirty="0"/>
              <a:t>O armazenamento deverá obedecer   aos   requisitos   de   segurança especiais a cada tipo de material.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18556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45443"/>
            <a:ext cx="10058400" cy="1609344"/>
          </a:xfrm>
        </p:spPr>
        <p:txBody>
          <a:bodyPr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200" dirty="0"/>
              <a:t>A Norma regulamentadora 11 é muito importante pois estabelece os requisitos de segurança a serem observados nos locais de trabalho, no que se refere ao transporte, à movimentação, à armazenagem e ao manuseio de materiais, tanto de forma mecânica quanto manual, objetivando a prevenção de infortúnios laborais.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9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DEFINIÇÃO </a:t>
            </a:r>
            <a:endParaRPr lang="pt-BR" dirty="0"/>
          </a:p>
        </p:txBody>
      </p:sp>
      <p:pic>
        <p:nvPicPr>
          <p:cNvPr id="4" name="image1.jpeg" descr="Resultado de imagem para nr11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5076" y="2093976"/>
            <a:ext cx="4767943" cy="375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4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Cuidados especiais que se deve tomar na operação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573382"/>
            <a:ext cx="10058400" cy="3598817"/>
          </a:xfrm>
        </p:spPr>
        <p:txBody>
          <a:bodyPr>
            <a:normAutofit/>
          </a:bodyPr>
          <a:lstStyle/>
          <a:p>
            <a:r>
              <a:rPr lang="pt-BR" sz="2100" dirty="0" smtClean="0"/>
              <a:t>Operação de elevadores;</a:t>
            </a:r>
          </a:p>
          <a:p>
            <a:r>
              <a:rPr lang="pt-BR" sz="2100" dirty="0" smtClean="0"/>
              <a:t>Operação em guindastes;</a:t>
            </a:r>
          </a:p>
          <a:p>
            <a:r>
              <a:rPr lang="pt-BR" sz="2100" dirty="0" smtClean="0"/>
              <a:t>Transportadores industriais;</a:t>
            </a:r>
          </a:p>
          <a:p>
            <a:r>
              <a:rPr lang="pt-BR" sz="2100" dirty="0" smtClean="0"/>
              <a:t>Máquinas transportadoras.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70689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Risco na atividade de movimentação de carga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272937"/>
            <a:ext cx="4730061" cy="3875750"/>
          </a:xfrm>
        </p:spPr>
        <p:txBody>
          <a:bodyPr/>
          <a:lstStyle/>
          <a:p>
            <a:r>
              <a:rPr lang="pt-BR" dirty="0" smtClean="0"/>
              <a:t>A operação de movimentação de carga gera um risco no local de trabalho, é importante que a operação de </a:t>
            </a:r>
            <a:r>
              <a:rPr lang="pt-BR" dirty="0" err="1" smtClean="0"/>
              <a:t>içamento</a:t>
            </a:r>
            <a:r>
              <a:rPr lang="pt-BR" dirty="0" smtClean="0"/>
              <a:t> seja coordenada e que seja dada a atenção de possível queda de objetos.</a:t>
            </a:r>
            <a:endParaRPr lang="pt-BR" dirty="0"/>
          </a:p>
        </p:txBody>
      </p:sp>
      <p:pic>
        <p:nvPicPr>
          <p:cNvPr id="4" name="image2.jpeg" descr="C:\Users\Daniel\Desktop\nr 11\risc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3417" y="2272937"/>
            <a:ext cx="5014831" cy="423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6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57200"/>
            <a:ext cx="10058400" cy="181573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Sinais utilizados na movimentação de carga</a:t>
            </a:r>
            <a:br>
              <a:rPr lang="pt-BR" dirty="0" smtClean="0"/>
            </a:br>
            <a:r>
              <a:rPr lang="pt-BR" sz="1000" dirty="0" smtClean="0"/>
              <a:t/>
            </a:r>
            <a:br>
              <a:rPr lang="pt-BR" sz="1000" dirty="0" smtClean="0"/>
            </a:br>
            <a:r>
              <a:rPr lang="pt-PT" sz="2000" b="0" dirty="0"/>
              <a:t>É importante</a:t>
            </a:r>
            <a:r>
              <a:rPr lang="pt-BR" sz="2000" b="0" dirty="0"/>
              <a:t> </a:t>
            </a:r>
            <a:r>
              <a:rPr lang="pt-PT" sz="2000" b="0" dirty="0"/>
              <a:t>incluir no treinamento dos funcionários os seguintes procedimentos de sinalização para movimentação de cargas: </a:t>
            </a:r>
            <a:r>
              <a:rPr lang="pt-PT" sz="1000" dirty="0"/>
              <a:t/>
            </a:r>
            <a:br>
              <a:rPr lang="pt-PT" sz="1000" dirty="0"/>
            </a:br>
            <a:endParaRPr lang="pt-BR" sz="1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423160"/>
            <a:ext cx="4754880" cy="640080"/>
          </a:xfrm>
        </p:spPr>
        <p:txBody>
          <a:bodyPr/>
          <a:lstStyle/>
          <a:p>
            <a:pPr algn="ctr"/>
            <a:r>
              <a:rPr lang="pt-BR" dirty="0" smtClean="0"/>
              <a:t>Sinal para subir	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73368" y="2423160"/>
            <a:ext cx="4754880" cy="640080"/>
          </a:xfrm>
        </p:spPr>
        <p:txBody>
          <a:bodyPr/>
          <a:lstStyle/>
          <a:p>
            <a:pPr algn="ctr"/>
            <a:r>
              <a:rPr lang="pt-BR" dirty="0" smtClean="0"/>
              <a:t>Sinal para baixar</a:t>
            </a:r>
            <a:endParaRPr lang="pt-BR" dirty="0"/>
          </a:p>
        </p:txBody>
      </p:sp>
      <p:pic>
        <p:nvPicPr>
          <p:cNvPr id="7" name="image3.jpeg" descr="C:\Users\Daniel\Desktop\nr 11\sinais 1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87142" y="3213463"/>
            <a:ext cx="2343150" cy="2476500"/>
          </a:xfrm>
          <a:prstGeom prst="rect">
            <a:avLst/>
          </a:prstGeom>
        </p:spPr>
      </p:pic>
      <p:pic>
        <p:nvPicPr>
          <p:cNvPr id="10" name="image4.jpeg" descr="C:\Users\Daniel\Desktop\nr 11\sinais 2.jpg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612570" y="3384913"/>
            <a:ext cx="22764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1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300" dirty="0"/>
              <a:t>Sinais utilizados na movimentação de carga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 smtClean="0"/>
              <a:t>Sinal para deslocar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 smtClean="0"/>
              <a:t>Sinal para parar</a:t>
            </a:r>
            <a:endParaRPr lang="pt-BR" dirty="0"/>
          </a:p>
        </p:txBody>
      </p:sp>
      <p:pic>
        <p:nvPicPr>
          <p:cNvPr id="7" name="image5.jpeg" descr="C:\Users\Daniel\Desktop\nr 11\sinais 3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428081" y="3255962"/>
            <a:ext cx="2038350" cy="2266950"/>
          </a:xfrm>
          <a:prstGeom prst="rect">
            <a:avLst/>
          </a:prstGeom>
        </p:spPr>
      </p:pic>
      <p:pic>
        <p:nvPicPr>
          <p:cNvPr id="8" name="image7.jpeg" descr="C:\Users\Daniel\Desktop\nr 11\sinais 5.jpg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791543" y="3201905"/>
            <a:ext cx="1900052" cy="237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3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300" dirty="0"/>
              <a:t>Sinais utilizados na movimentação de carga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211542"/>
            <a:ext cx="4754880" cy="640080"/>
          </a:xfrm>
        </p:spPr>
        <p:txBody>
          <a:bodyPr/>
          <a:lstStyle/>
          <a:p>
            <a:pPr algn="ctr"/>
            <a:r>
              <a:rPr lang="pt-BR" dirty="0" smtClean="0"/>
              <a:t>Sinal para mover lentamente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73368" y="2211542"/>
            <a:ext cx="4754880" cy="640080"/>
          </a:xfrm>
        </p:spPr>
        <p:txBody>
          <a:bodyPr/>
          <a:lstStyle/>
          <a:p>
            <a:r>
              <a:rPr lang="pt-BR" dirty="0" smtClean="0"/>
              <a:t>Sinal para parada de emergência </a:t>
            </a:r>
            <a:endParaRPr lang="pt-BR" dirty="0"/>
          </a:p>
        </p:txBody>
      </p:sp>
      <p:pic>
        <p:nvPicPr>
          <p:cNvPr id="7" name="image8.jpeg" descr="C:\Users\Daniel\Desktop\nr 11\sinais 7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873867" y="3213462"/>
            <a:ext cx="3146842" cy="2769325"/>
          </a:xfrm>
          <a:prstGeom prst="rect">
            <a:avLst/>
          </a:prstGeom>
        </p:spPr>
      </p:pic>
      <p:pic>
        <p:nvPicPr>
          <p:cNvPr id="8" name="image9.jpeg" descr="C:\Users\Daniel\Desktop\nr 11\sinais 4.jpg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170202" y="3217381"/>
            <a:ext cx="3161212" cy="276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3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74182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 </a:t>
            </a:r>
            <a:r>
              <a:rPr lang="pt-BR" sz="3300" dirty="0"/>
              <a:t>Pontos críticos a serem verificados no trabalho de inspeções dos equipamentos e acessórios de movimentação de carga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 </a:t>
            </a:r>
          </a:p>
          <a:p>
            <a:pPr marL="0" indent="0">
              <a:buNone/>
            </a:pPr>
            <a:r>
              <a:rPr lang="pt-PT" dirty="0" smtClean="0"/>
              <a:t>Os </a:t>
            </a:r>
            <a:r>
              <a:rPr lang="pt-PT" dirty="0"/>
              <a:t>pontos críticos para inspeção e controle são</a:t>
            </a:r>
            <a:r>
              <a:rPr lang="pt-PT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Sensor de sobrecarga para guinchos grandes;</a:t>
            </a:r>
            <a:endParaRPr lang="pt-BR" sz="1600" dirty="0"/>
          </a:p>
          <a:p>
            <a:pPr lvl="1"/>
            <a:r>
              <a:rPr lang="pt-BR" dirty="0"/>
              <a:t>Dispositivos para evitar que a carga entre em contato com o equipamento, saia do lugar ou se choque com outro equipamento;</a:t>
            </a:r>
            <a:endParaRPr lang="pt-BR" sz="1600" dirty="0"/>
          </a:p>
          <a:p>
            <a:pPr lvl="1"/>
            <a:r>
              <a:rPr lang="pt-BR" dirty="0"/>
              <a:t>Freios para os controles dos acessórios de içar;</a:t>
            </a:r>
            <a:endParaRPr lang="pt-BR" sz="1600" dirty="0"/>
          </a:p>
          <a:p>
            <a:pPr lvl="1"/>
            <a:r>
              <a:rPr lang="pt-BR" dirty="0"/>
              <a:t>Ganchos com travas para que o olhal ou laço do cabo não escorregue (ganchos abertos devem ser proibidos).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86823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705394"/>
            <a:ext cx="10058400" cy="12409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700" spc="-35" dirty="0">
                <a:solidFill>
                  <a:srgbClr val="1F1F1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Normas técnicas da associação brasileira de normas técnicas (ABNT) usadas como referências na inspeção de cabos de aço</a:t>
            </a:r>
            <a:r>
              <a:rPr lang="pt-BR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6327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Cabo de aço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pt-BR" spc="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geral: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requisitos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mínimos;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11900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Extremidades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laços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cabos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aço;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13541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Movimentação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 carga: laço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cabo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aço: especificação;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13542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Movimentação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 carga: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anel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carga;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 13543 - Movimentação de carga: laços de cabo de aço: utilização e</a:t>
            </a:r>
            <a:r>
              <a:rPr lang="pt-BR" spc="-28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inspeção;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13544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Movimentação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 carga: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sapatilho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 para</a:t>
            </a:r>
            <a:r>
              <a:rPr lang="pt-BR" spc="-1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cabo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 aço;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SzPts val="1200"/>
              <a:buFont typeface="Times New Roman" panose="02020603050405020304" pitchFamily="18" charset="0"/>
              <a:buChar char="•"/>
              <a:tabLst>
                <a:tab pos="824865" algn="l"/>
              </a:tabLst>
            </a:pP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NBR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13545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pc="-1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Movimentação</a:t>
            </a:r>
            <a:r>
              <a:rPr lang="pt-BR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de carga:</a:t>
            </a:r>
            <a:r>
              <a:rPr lang="pt-BR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manilhas.</a:t>
            </a:r>
          </a:p>
        </p:txBody>
      </p:sp>
    </p:spTree>
    <p:extLst>
      <p:ext uri="{BB962C8B-B14F-4D97-AF65-F5344CB8AC3E}">
        <p14:creationId xmlns:p14="http://schemas.microsoft.com/office/powerpoint/2010/main" val="497843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64</TotalTime>
  <Words>899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Calibri</vt:lpstr>
      <vt:lpstr>Calibri Light</vt:lpstr>
      <vt:lpstr>Georgia</vt:lpstr>
      <vt:lpstr>Times New Roman</vt:lpstr>
      <vt:lpstr>Trebuchet MS</vt:lpstr>
      <vt:lpstr>Wingdings</vt:lpstr>
      <vt:lpstr>Tipo de Madeira</vt:lpstr>
      <vt:lpstr>NR 11</vt:lpstr>
      <vt:lpstr>DEFINIÇÃO </vt:lpstr>
      <vt:lpstr>Cuidados especiais que se deve tomar na operação </vt:lpstr>
      <vt:lpstr>Risco na atividade de movimentação de carga</vt:lpstr>
      <vt:lpstr>Sinais utilizados na movimentação de carga  É importante incluir no treinamento dos funcionários os seguintes procedimentos de sinalização para movimentação de cargas:  </vt:lpstr>
      <vt:lpstr>Sinais utilizados na movimentação de carga</vt:lpstr>
      <vt:lpstr>Sinais utilizados na movimentação de carga</vt:lpstr>
      <vt:lpstr> Pontos críticos a serem verificados no trabalho de inspeções dos equipamentos e acessórios de movimentação de carga</vt:lpstr>
      <vt:lpstr>Normas técnicas da associação brasileira de normas técnicas (ABNT) usadas como referências na inspeção de cabos de aço </vt:lpstr>
      <vt:lpstr>Certificado obrigatório para equipamentos e acessórios de movimentação de carga</vt:lpstr>
      <vt:lpstr>Procedimento as inspeções dos equipamentos e acessórios de movimentação de carga </vt:lpstr>
      <vt:lpstr>Cuidados a serem tomados nas inspeções de cabos</vt:lpstr>
      <vt:lpstr>Validade do cartão de identificação dos operadores de equipamentos motorizados</vt:lpstr>
      <vt:lpstr>Cuidados a serem tomados em ambientes fechados, tipo galpões sem circulação de ar.</vt:lpstr>
      <vt:lpstr>Cuidados a serem tomados em áreas classificadas onde circulam equipamentos de movimentação de carga</vt:lpstr>
      <vt:lpstr>Cuidado na movimentação, armazenamento e manuseio de chapas de mármore, granito e outras rochas</vt:lpstr>
      <vt:lpstr>Cuidados no armazenamento de materiais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11</dc:title>
  <dc:creator>Unisalesiano</dc:creator>
  <cp:lastModifiedBy>Unisalesiano</cp:lastModifiedBy>
  <cp:revision>13</cp:revision>
  <dcterms:created xsi:type="dcterms:W3CDTF">2021-04-04T21:33:18Z</dcterms:created>
  <dcterms:modified xsi:type="dcterms:W3CDTF">2021-04-04T23:30:30Z</dcterms:modified>
</cp:coreProperties>
</file>